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90" r:id="rId3"/>
    <p:sldId id="370" r:id="rId4"/>
    <p:sldId id="371" r:id="rId5"/>
    <p:sldId id="263" r:id="rId6"/>
    <p:sldId id="291" r:id="rId7"/>
    <p:sldId id="258" r:id="rId8"/>
    <p:sldId id="259" r:id="rId9"/>
    <p:sldId id="372" r:id="rId10"/>
    <p:sldId id="285" r:id="rId11"/>
    <p:sldId id="373" r:id="rId12"/>
    <p:sldId id="283" r:id="rId13"/>
    <p:sldId id="374" r:id="rId14"/>
    <p:sldId id="375" r:id="rId15"/>
    <p:sldId id="284" r:id="rId16"/>
    <p:sldId id="376" r:id="rId17"/>
    <p:sldId id="275" r:id="rId18"/>
    <p:sldId id="292" r:id="rId19"/>
    <p:sldId id="267" r:id="rId20"/>
    <p:sldId id="377" r:id="rId21"/>
    <p:sldId id="276" r:id="rId22"/>
    <p:sldId id="378" r:id="rId23"/>
    <p:sldId id="277" r:id="rId24"/>
    <p:sldId id="379" r:id="rId25"/>
    <p:sldId id="293" r:id="rId26"/>
    <p:sldId id="264" r:id="rId27"/>
    <p:sldId id="360" r:id="rId28"/>
    <p:sldId id="365" r:id="rId29"/>
    <p:sldId id="363" r:id="rId30"/>
    <p:sldId id="380" r:id="rId31"/>
    <p:sldId id="368" r:id="rId32"/>
    <p:sldId id="369" r:id="rId33"/>
    <p:sldId id="27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B3BF6-F0A9-4AA0-93E6-E0042D2C1AC1}" v="3" dt="2025-04-15T15:30:38.4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97" autoAdjust="0"/>
  </p:normalViewPr>
  <p:slideViewPr>
    <p:cSldViewPr>
      <p:cViewPr>
        <p:scale>
          <a:sx n="62" d="100"/>
          <a:sy n="62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C1399BCD-AB53-4EA1-9D19-6DA5D65A2E25}"/>
    <pc:docChg chg="modSld">
      <pc:chgData name="Kal Rabb" userId="3edf06299a4717ec" providerId="LiveId" clId="{C1399BCD-AB53-4EA1-9D19-6DA5D65A2E25}" dt="2018-12-31T13:27:30.507" v="3" actId="1036"/>
      <pc:docMkLst>
        <pc:docMk/>
      </pc:docMkLst>
      <pc:sldChg chg="modSp">
        <pc:chgData name="Kal Rabb" userId="3edf06299a4717ec" providerId="LiveId" clId="{C1399BCD-AB53-4EA1-9D19-6DA5D65A2E25}" dt="2018-12-31T13:27:30.507" v="3" actId="1036"/>
        <pc:sldMkLst>
          <pc:docMk/>
          <pc:sldMk cId="293460146" sldId="278"/>
        </pc:sldMkLst>
      </pc:sldChg>
      <pc:sldChg chg="modSp">
        <pc:chgData name="Kal Rabb" userId="3edf06299a4717ec" providerId="LiveId" clId="{C1399BCD-AB53-4EA1-9D19-6DA5D65A2E25}" dt="2018-12-31T13:26:24.971" v="1" actId="14100"/>
        <pc:sldMkLst>
          <pc:docMk/>
          <pc:sldMk cId="3037193020" sldId="291"/>
        </pc:sldMkLst>
      </pc:sldChg>
    </pc:docChg>
  </pc:docChgLst>
  <pc:docChgLst>
    <pc:chgData name="Kal Rabb" userId="3edf06299a4717ec" providerId="LiveId" clId="{0919E0F0-BA6D-444E-B08F-C89E388E6C86}"/>
    <pc:docChg chg="custSel addSld modSld sldOrd">
      <pc:chgData name="Kal Rabb" userId="3edf06299a4717ec" providerId="LiveId" clId="{0919E0F0-BA6D-444E-B08F-C89E388E6C86}" dt="2020-09-10T12:42:56.924" v="947"/>
      <pc:docMkLst>
        <pc:docMk/>
      </pc:docMkLst>
      <pc:sldChg chg="modSp mod">
        <pc:chgData name="Kal Rabb" userId="3edf06299a4717ec" providerId="LiveId" clId="{0919E0F0-BA6D-444E-B08F-C89E388E6C86}" dt="2020-09-01T12:32:05.804" v="721" actId="113"/>
        <pc:sldMkLst>
          <pc:docMk/>
          <pc:sldMk cId="0" sldId="276"/>
        </pc:sldMkLst>
      </pc:sldChg>
      <pc:sldChg chg="addSp delSp modSp new mod ord">
        <pc:chgData name="Kal Rabb" userId="3edf06299a4717ec" providerId="LiveId" clId="{0919E0F0-BA6D-444E-B08F-C89E388E6C86}" dt="2020-09-01T12:31:42.959" v="690" actId="20577"/>
        <pc:sldMkLst>
          <pc:docMk/>
          <pc:sldMk cId="669472386" sldId="292"/>
        </pc:sldMkLst>
      </pc:sldChg>
      <pc:sldChg chg="addSp delSp modSp new mod">
        <pc:chgData name="Kal Rabb" userId="3edf06299a4717ec" providerId="LiveId" clId="{0919E0F0-BA6D-444E-B08F-C89E388E6C86}" dt="2020-09-10T12:42:56.924" v="947"/>
        <pc:sldMkLst>
          <pc:docMk/>
          <pc:sldMk cId="347910546" sldId="293"/>
        </pc:sldMkLst>
      </pc:sldChg>
    </pc:docChg>
  </pc:docChgLst>
  <pc:docChgLst>
    <pc:chgData name="Kal Rabb" userId="3edf06299a4717ec" providerId="LiveId" clId="{9DBB3BF6-F0A9-4AA0-93E6-E0042D2C1AC1}"/>
    <pc:docChg chg="custSel addSld delSld modSld">
      <pc:chgData name="Kal Rabb" userId="3edf06299a4717ec" providerId="LiveId" clId="{9DBB3BF6-F0A9-4AA0-93E6-E0042D2C1AC1}" dt="2025-04-15T15:32:11.167" v="38" actId="47"/>
      <pc:docMkLst>
        <pc:docMk/>
      </pc:docMkLst>
      <pc:sldChg chg="modSp add mod">
        <pc:chgData name="Kal Rabb" userId="3edf06299a4717ec" providerId="LiveId" clId="{9DBB3BF6-F0A9-4AA0-93E6-E0042D2C1AC1}" dt="2025-04-15T15:28:34.011" v="4" actId="14100"/>
        <pc:sldMkLst>
          <pc:docMk/>
          <pc:sldMk cId="0" sldId="264"/>
        </pc:sldMkLst>
        <pc:spChg chg="mod">
          <ac:chgData name="Kal Rabb" userId="3edf06299a4717ec" providerId="LiveId" clId="{9DBB3BF6-F0A9-4AA0-93E6-E0042D2C1AC1}" dt="2025-04-15T15:28:34.011" v="4" actId="14100"/>
          <ac:spMkLst>
            <pc:docMk/>
            <pc:sldMk cId="0" sldId="264"/>
            <ac:spMk id="3" creationId="{472DE865-B03B-1D1B-94ED-62E0DEAD9612}"/>
          </ac:spMkLst>
        </pc:spChg>
        <pc:spChg chg="mod">
          <ac:chgData name="Kal Rabb" userId="3edf06299a4717ec" providerId="LiveId" clId="{9DBB3BF6-F0A9-4AA0-93E6-E0042D2C1AC1}" dt="2025-04-15T15:28:29.957" v="3" actId="27636"/>
          <ac:spMkLst>
            <pc:docMk/>
            <pc:sldMk cId="0" sldId="264"/>
            <ac:spMk id="9218" creationId="{DAF6914C-46BA-6E04-8FE7-9088E78936A6}"/>
          </ac:spMkLst>
        </pc:spChg>
      </pc:sldChg>
      <pc:sldChg chg="modSp add del mod">
        <pc:chgData name="Kal Rabb" userId="3edf06299a4717ec" providerId="LiveId" clId="{9DBB3BF6-F0A9-4AA0-93E6-E0042D2C1AC1}" dt="2025-04-15T15:32:11.167" v="38" actId="47"/>
        <pc:sldMkLst>
          <pc:docMk/>
          <pc:sldMk cId="0" sldId="319"/>
        </pc:sldMkLst>
        <pc:spChg chg="mod">
          <ac:chgData name="Kal Rabb" userId="3edf06299a4717ec" providerId="LiveId" clId="{9DBB3BF6-F0A9-4AA0-93E6-E0042D2C1AC1}" dt="2025-04-15T15:32:08.330" v="37" actId="27636"/>
          <ac:spMkLst>
            <pc:docMk/>
            <pc:sldMk cId="0" sldId="319"/>
            <ac:spMk id="14338" creationId="{1C07DC45-155E-649B-352C-C6D9CC697234}"/>
          </ac:spMkLst>
        </pc:spChg>
        <pc:spChg chg="mod">
          <ac:chgData name="Kal Rabb" userId="3edf06299a4717ec" providerId="LiveId" clId="{9DBB3BF6-F0A9-4AA0-93E6-E0042D2C1AC1}" dt="2025-04-15T15:32:00.548" v="33" actId="1076"/>
          <ac:spMkLst>
            <pc:docMk/>
            <pc:sldMk cId="0" sldId="319"/>
            <ac:spMk id="14339" creationId="{4913313A-BFEC-2B37-4AFC-CA6A8B4B538B}"/>
          </ac:spMkLst>
        </pc:spChg>
      </pc:sldChg>
      <pc:sldChg chg="modSp add mod">
        <pc:chgData name="Kal Rabb" userId="3edf06299a4717ec" providerId="LiveId" clId="{9DBB3BF6-F0A9-4AA0-93E6-E0042D2C1AC1}" dt="2025-04-15T15:30:47.442" v="18" actId="1076"/>
        <pc:sldMkLst>
          <pc:docMk/>
          <pc:sldMk cId="0" sldId="360"/>
        </pc:sldMkLst>
        <pc:spChg chg="mod">
          <ac:chgData name="Kal Rabb" userId="3edf06299a4717ec" providerId="LiveId" clId="{9DBB3BF6-F0A9-4AA0-93E6-E0042D2C1AC1}" dt="2025-04-15T15:30:47.442" v="18" actId="1076"/>
          <ac:spMkLst>
            <pc:docMk/>
            <pc:sldMk cId="0" sldId="360"/>
            <ac:spMk id="4098" creationId="{711644E3-D558-6059-23E3-4420BD0F7BEB}"/>
          </ac:spMkLst>
        </pc:spChg>
        <pc:spChg chg="mod">
          <ac:chgData name="Kal Rabb" userId="3edf06299a4717ec" providerId="LiveId" clId="{9DBB3BF6-F0A9-4AA0-93E6-E0042D2C1AC1}" dt="2025-04-15T15:29:42.054" v="8" actId="1076"/>
          <ac:spMkLst>
            <pc:docMk/>
            <pc:sldMk cId="0" sldId="360"/>
            <ac:spMk id="4099" creationId="{95AF2097-871A-DA45-38E2-1D252E76197C}"/>
          </ac:spMkLst>
        </pc:spChg>
      </pc:sldChg>
      <pc:sldChg chg="modSp add mod">
        <pc:chgData name="Kal Rabb" userId="3edf06299a4717ec" providerId="LiveId" clId="{9DBB3BF6-F0A9-4AA0-93E6-E0042D2C1AC1}" dt="2025-04-15T15:31:09.605" v="24" actId="14100"/>
        <pc:sldMkLst>
          <pc:docMk/>
          <pc:sldMk cId="0" sldId="363"/>
        </pc:sldMkLst>
        <pc:spChg chg="mod">
          <ac:chgData name="Kal Rabb" userId="3edf06299a4717ec" providerId="LiveId" clId="{9DBB3BF6-F0A9-4AA0-93E6-E0042D2C1AC1}" dt="2025-04-15T15:31:09.605" v="24" actId="14100"/>
          <ac:spMkLst>
            <pc:docMk/>
            <pc:sldMk cId="0" sldId="363"/>
            <ac:spMk id="9218" creationId="{58779657-89C7-728E-F13C-92BAB603FAE0}"/>
          </ac:spMkLst>
        </pc:spChg>
        <pc:spChg chg="mod">
          <ac:chgData name="Kal Rabb" userId="3edf06299a4717ec" providerId="LiveId" clId="{9DBB3BF6-F0A9-4AA0-93E6-E0042D2C1AC1}" dt="2025-04-15T15:31:04.666" v="22" actId="1076"/>
          <ac:spMkLst>
            <pc:docMk/>
            <pc:sldMk cId="0" sldId="363"/>
            <ac:spMk id="21507" creationId="{7A5B2088-81B2-D3B2-0077-026E35BFC97F}"/>
          </ac:spMkLst>
        </pc:spChg>
      </pc:sldChg>
      <pc:sldChg chg="modSp add del mod">
        <pc:chgData name="Kal Rabb" userId="3edf06299a4717ec" providerId="LiveId" clId="{9DBB3BF6-F0A9-4AA0-93E6-E0042D2C1AC1}" dt="2025-04-15T15:31:21.489" v="25" actId="2696"/>
        <pc:sldMkLst>
          <pc:docMk/>
          <pc:sldMk cId="0" sldId="364"/>
        </pc:sldMkLst>
        <pc:spChg chg="mod">
          <ac:chgData name="Kal Rabb" userId="3edf06299a4717ec" providerId="LiveId" clId="{9DBB3BF6-F0A9-4AA0-93E6-E0042D2C1AC1}" dt="2025-04-15T15:30:38.786" v="14" actId="27636"/>
          <ac:spMkLst>
            <pc:docMk/>
            <pc:sldMk cId="0" sldId="364"/>
            <ac:spMk id="10242" creationId="{F5B94246-AA3A-3D54-B41F-C228376F3E00}"/>
          </ac:spMkLst>
        </pc:spChg>
      </pc:sldChg>
      <pc:sldChg chg="modSp add mod">
        <pc:chgData name="Kal Rabb" userId="3edf06299a4717ec" providerId="LiveId" clId="{9DBB3BF6-F0A9-4AA0-93E6-E0042D2C1AC1}" dt="2025-04-15T15:30:57.425" v="21" actId="27636"/>
        <pc:sldMkLst>
          <pc:docMk/>
          <pc:sldMk cId="0" sldId="365"/>
        </pc:sldMkLst>
        <pc:spChg chg="mod">
          <ac:chgData name="Kal Rabb" userId="3edf06299a4717ec" providerId="LiveId" clId="{9DBB3BF6-F0A9-4AA0-93E6-E0042D2C1AC1}" dt="2025-04-15T15:30:57.425" v="21" actId="27636"/>
          <ac:spMkLst>
            <pc:docMk/>
            <pc:sldMk cId="0" sldId="365"/>
            <ac:spMk id="8194" creationId="{8E83E56B-98CA-7D43-4CA5-D9B5AD93EA23}"/>
          </ac:spMkLst>
        </pc:spChg>
        <pc:spChg chg="mod">
          <ac:chgData name="Kal Rabb" userId="3edf06299a4717ec" providerId="LiveId" clId="{9DBB3BF6-F0A9-4AA0-93E6-E0042D2C1AC1}" dt="2025-04-15T15:30:53.450" v="19" actId="1076"/>
          <ac:spMkLst>
            <pc:docMk/>
            <pc:sldMk cId="0" sldId="365"/>
            <ac:spMk id="9219" creationId="{F0CC747E-ED09-FA7F-5AA7-03B925316ECA}"/>
          </ac:spMkLst>
        </pc:spChg>
      </pc:sldChg>
      <pc:sldChg chg="modSp add mod">
        <pc:chgData name="Kal Rabb" userId="3edf06299a4717ec" providerId="LiveId" clId="{9DBB3BF6-F0A9-4AA0-93E6-E0042D2C1AC1}" dt="2025-04-15T15:31:52.977" v="32" actId="1076"/>
        <pc:sldMkLst>
          <pc:docMk/>
          <pc:sldMk cId="0" sldId="368"/>
        </pc:sldMkLst>
        <pc:spChg chg="mod">
          <ac:chgData name="Kal Rabb" userId="3edf06299a4717ec" providerId="LiveId" clId="{9DBB3BF6-F0A9-4AA0-93E6-E0042D2C1AC1}" dt="2025-04-15T15:31:52.977" v="32" actId="1076"/>
          <ac:spMkLst>
            <pc:docMk/>
            <pc:sldMk cId="0" sldId="368"/>
            <ac:spMk id="3" creationId="{189FC867-3161-8C96-A832-DA293A991D3E}"/>
          </ac:spMkLst>
        </pc:spChg>
        <pc:spChg chg="mod">
          <ac:chgData name="Kal Rabb" userId="3edf06299a4717ec" providerId="LiveId" clId="{9DBB3BF6-F0A9-4AA0-93E6-E0042D2C1AC1}" dt="2025-04-15T15:30:38.813" v="15" actId="27636"/>
          <ac:spMkLst>
            <pc:docMk/>
            <pc:sldMk cId="0" sldId="368"/>
            <ac:spMk id="12290" creationId="{283AC806-75A1-1F85-3B9A-4923D58A25F6}"/>
          </ac:spMkLst>
        </pc:spChg>
      </pc:sldChg>
      <pc:sldChg chg="modSp add mod">
        <pc:chgData name="Kal Rabb" userId="3edf06299a4717ec" providerId="LiveId" clId="{9DBB3BF6-F0A9-4AA0-93E6-E0042D2C1AC1}" dt="2025-04-15T15:31:45.296" v="31" actId="404"/>
        <pc:sldMkLst>
          <pc:docMk/>
          <pc:sldMk cId="0" sldId="369"/>
        </pc:sldMkLst>
        <pc:spChg chg="mod">
          <ac:chgData name="Kal Rabb" userId="3edf06299a4717ec" providerId="LiveId" clId="{9DBB3BF6-F0A9-4AA0-93E6-E0042D2C1AC1}" dt="2025-04-15T15:31:30.903" v="26" actId="1076"/>
          <ac:spMkLst>
            <pc:docMk/>
            <pc:sldMk cId="0" sldId="369"/>
            <ac:spMk id="4" creationId="{3DBD76FB-5761-B51C-8AEB-5347B83A9E65}"/>
          </ac:spMkLst>
        </pc:spChg>
        <pc:spChg chg="mod">
          <ac:chgData name="Kal Rabb" userId="3edf06299a4717ec" providerId="LiveId" clId="{9DBB3BF6-F0A9-4AA0-93E6-E0042D2C1AC1}" dt="2025-04-15T15:31:45.296" v="31" actId="404"/>
          <ac:spMkLst>
            <pc:docMk/>
            <pc:sldMk cId="0" sldId="369"/>
            <ac:spMk id="13314" creationId="{6287C3A7-7607-2E21-ED24-D68F5C4F56CB}"/>
          </ac:spMkLst>
        </pc:spChg>
      </pc:sldChg>
    </pc:docChg>
  </pc:docChgLst>
  <pc:docChgLst>
    <pc:chgData name="Kal Rabb" userId="3edf06299a4717ec" providerId="LiveId" clId="{005625E5-8FED-48F3-869D-062D0098D26F}"/>
    <pc:docChg chg="undo custSel modSld">
      <pc:chgData name="Kal Rabb" userId="3edf06299a4717ec" providerId="LiveId" clId="{005625E5-8FED-48F3-869D-062D0098D26F}" dt="2020-06-11T21:11:44.203" v="826" actId="20577"/>
      <pc:docMkLst>
        <pc:docMk/>
      </pc:docMkLst>
      <pc:sldChg chg="modSp mod">
        <pc:chgData name="Kal Rabb" userId="3edf06299a4717ec" providerId="LiveId" clId="{005625E5-8FED-48F3-869D-062D0098D26F}" dt="2020-06-11T21:11:44.203" v="826" actId="20577"/>
        <pc:sldMkLst>
          <pc:docMk/>
          <pc:sldMk cId="0" sldId="27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ECF5D-40BE-4CC2-A9DA-394575399863}" type="doc">
      <dgm:prSet loTypeId="urn:microsoft.com/office/officeart/2005/8/layout/gear1" loCatId="cycle" qsTypeId="urn:microsoft.com/office/officeart/2005/8/quickstyle/simple5" qsCatId="simple" csTypeId="urn:microsoft.com/office/officeart/2005/8/colors/colorful3" csCatId="colorful" phldr="1"/>
      <dgm:spPr/>
    </dgm:pt>
    <dgm:pt modelId="{EE157C22-F1FC-4A9B-BC99-2B5449FB13D0}">
      <dgm:prSet phldrT="[Text]" custT="1"/>
      <dgm:spPr/>
      <dgm:t>
        <a:bodyPr/>
        <a:lstStyle/>
        <a:p>
          <a:r>
            <a:rPr lang="en-US" sz="1800" dirty="0"/>
            <a:t>Requirements</a:t>
          </a:r>
        </a:p>
      </dgm:t>
    </dgm:pt>
    <dgm:pt modelId="{FBF42AE6-8997-4655-8149-C07B1FA99403}" type="parTrans" cxnId="{3B641A63-D2B9-44C2-8951-DB28E234FA0F}">
      <dgm:prSet/>
      <dgm:spPr/>
      <dgm:t>
        <a:bodyPr/>
        <a:lstStyle/>
        <a:p>
          <a:endParaRPr lang="en-US" sz="2800"/>
        </a:p>
      </dgm:t>
    </dgm:pt>
    <dgm:pt modelId="{B6AA4679-3778-444C-953B-7503FBA78CE3}" type="sibTrans" cxnId="{3B641A63-D2B9-44C2-8951-DB28E234FA0F}">
      <dgm:prSet/>
      <dgm:spPr/>
      <dgm:t>
        <a:bodyPr/>
        <a:lstStyle/>
        <a:p>
          <a:endParaRPr lang="en-US" sz="2800"/>
        </a:p>
      </dgm:t>
    </dgm:pt>
    <dgm:pt modelId="{7F68E5B6-C48F-44A7-B29A-79B588E23B5A}">
      <dgm:prSet phldrT="[Text]" custT="1"/>
      <dgm:spPr/>
      <dgm:t>
        <a:bodyPr/>
        <a:lstStyle/>
        <a:p>
          <a:r>
            <a:rPr lang="en-US" sz="1800" dirty="0"/>
            <a:t>Architecture</a:t>
          </a:r>
        </a:p>
      </dgm:t>
    </dgm:pt>
    <dgm:pt modelId="{50EFD9FA-4FAF-47EC-B579-A6B3840967BD}" type="parTrans" cxnId="{20D01A04-0267-4630-840B-AEB9E0124AD0}">
      <dgm:prSet/>
      <dgm:spPr/>
      <dgm:t>
        <a:bodyPr/>
        <a:lstStyle/>
        <a:p>
          <a:endParaRPr lang="en-US" sz="2800"/>
        </a:p>
      </dgm:t>
    </dgm:pt>
    <dgm:pt modelId="{257A5558-1768-42CE-BF8F-AE325AD66D21}" type="sibTrans" cxnId="{20D01A04-0267-4630-840B-AEB9E0124AD0}">
      <dgm:prSet/>
      <dgm:spPr/>
      <dgm:t>
        <a:bodyPr/>
        <a:lstStyle/>
        <a:p>
          <a:endParaRPr lang="en-US" sz="2800"/>
        </a:p>
      </dgm:t>
    </dgm:pt>
    <dgm:pt modelId="{D040AA76-5987-4781-B34C-A8D4C0811F1F}">
      <dgm:prSet phldrT="[Text]" custT="1"/>
      <dgm:spPr/>
      <dgm:t>
        <a:bodyPr/>
        <a:lstStyle/>
        <a:p>
          <a:r>
            <a:rPr lang="en-US" sz="1800" dirty="0"/>
            <a:t>Design</a:t>
          </a:r>
        </a:p>
      </dgm:t>
    </dgm:pt>
    <dgm:pt modelId="{8C3C4961-B197-4231-89B9-C3E6D2AF8375}" type="parTrans" cxnId="{F5C157F7-B9D4-4D3C-8605-02573E73C48B}">
      <dgm:prSet/>
      <dgm:spPr/>
      <dgm:t>
        <a:bodyPr/>
        <a:lstStyle/>
        <a:p>
          <a:endParaRPr lang="en-US" sz="2800"/>
        </a:p>
      </dgm:t>
    </dgm:pt>
    <dgm:pt modelId="{A1A26651-CA3C-44BF-9160-38D5A0EF90C5}" type="sibTrans" cxnId="{F5C157F7-B9D4-4D3C-8605-02573E73C48B}">
      <dgm:prSet/>
      <dgm:spPr/>
      <dgm:t>
        <a:bodyPr/>
        <a:lstStyle/>
        <a:p>
          <a:endParaRPr lang="en-US" sz="2800"/>
        </a:p>
      </dgm:t>
    </dgm:pt>
    <dgm:pt modelId="{1821BFEB-23F1-4304-9CC6-B367A1ABADE9}" type="pres">
      <dgm:prSet presAssocID="{8BBECF5D-40BE-4CC2-A9DA-3945753998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2483B24-F7F6-4B76-8A91-F95B200F18EE}" type="pres">
      <dgm:prSet presAssocID="{EE157C22-F1FC-4A9B-BC99-2B5449FB13D0}" presName="gear1" presStyleLbl="node1" presStyleIdx="0" presStyleCnt="3" custScaleX="111281">
        <dgm:presLayoutVars>
          <dgm:chMax val="1"/>
          <dgm:bulletEnabled val="1"/>
        </dgm:presLayoutVars>
      </dgm:prSet>
      <dgm:spPr/>
    </dgm:pt>
    <dgm:pt modelId="{72229284-EB20-47EF-8F9B-4ACC2F9B1E7C}" type="pres">
      <dgm:prSet presAssocID="{EE157C22-F1FC-4A9B-BC99-2B5449FB13D0}" presName="gear1srcNode" presStyleLbl="node1" presStyleIdx="0" presStyleCnt="3"/>
      <dgm:spPr/>
    </dgm:pt>
    <dgm:pt modelId="{CB0811AF-9EA7-43D8-B43F-F8CCCE6DB6C9}" type="pres">
      <dgm:prSet presAssocID="{EE157C22-F1FC-4A9B-BC99-2B5449FB13D0}" presName="gear1dstNode" presStyleLbl="node1" presStyleIdx="0" presStyleCnt="3"/>
      <dgm:spPr/>
    </dgm:pt>
    <dgm:pt modelId="{2AF30BB8-6F96-4EE0-8C91-CEAC86053924}" type="pres">
      <dgm:prSet presAssocID="{7F68E5B6-C48F-44A7-B29A-79B588E23B5A}" presName="gear2" presStyleLbl="node1" presStyleIdx="1" presStyleCnt="3">
        <dgm:presLayoutVars>
          <dgm:chMax val="1"/>
          <dgm:bulletEnabled val="1"/>
        </dgm:presLayoutVars>
      </dgm:prSet>
      <dgm:spPr/>
    </dgm:pt>
    <dgm:pt modelId="{F2C8A16F-13B3-464D-8993-114AB7D2FC1F}" type="pres">
      <dgm:prSet presAssocID="{7F68E5B6-C48F-44A7-B29A-79B588E23B5A}" presName="gear2srcNode" presStyleLbl="node1" presStyleIdx="1" presStyleCnt="3"/>
      <dgm:spPr/>
    </dgm:pt>
    <dgm:pt modelId="{11C9EDC0-DA84-45E1-85B9-9A86BCFFE6D0}" type="pres">
      <dgm:prSet presAssocID="{7F68E5B6-C48F-44A7-B29A-79B588E23B5A}" presName="gear2dstNode" presStyleLbl="node1" presStyleIdx="1" presStyleCnt="3"/>
      <dgm:spPr/>
    </dgm:pt>
    <dgm:pt modelId="{72ABB4FD-18B4-4830-804C-475BBA03CD08}" type="pres">
      <dgm:prSet presAssocID="{D040AA76-5987-4781-B34C-A8D4C0811F1F}" presName="gear3" presStyleLbl="node1" presStyleIdx="2" presStyleCnt="3"/>
      <dgm:spPr/>
    </dgm:pt>
    <dgm:pt modelId="{5D391ACC-4F81-4816-9442-D741FD2A6816}" type="pres">
      <dgm:prSet presAssocID="{D040AA76-5987-4781-B34C-A8D4C0811F1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2F4010-5104-4A9A-AB1B-B5BECA82AB72}" type="pres">
      <dgm:prSet presAssocID="{D040AA76-5987-4781-B34C-A8D4C0811F1F}" presName="gear3srcNode" presStyleLbl="node1" presStyleIdx="2" presStyleCnt="3"/>
      <dgm:spPr/>
    </dgm:pt>
    <dgm:pt modelId="{DC1A05A4-FEA4-417F-8059-E76566372C38}" type="pres">
      <dgm:prSet presAssocID="{D040AA76-5987-4781-B34C-A8D4C0811F1F}" presName="gear3dstNode" presStyleLbl="node1" presStyleIdx="2" presStyleCnt="3"/>
      <dgm:spPr/>
    </dgm:pt>
    <dgm:pt modelId="{5A8E264F-C3C2-4D43-984B-2E40F17C7476}" type="pres">
      <dgm:prSet presAssocID="{B6AA4679-3778-444C-953B-7503FBA78CE3}" presName="connector1" presStyleLbl="sibTrans2D1" presStyleIdx="0" presStyleCnt="3"/>
      <dgm:spPr/>
    </dgm:pt>
    <dgm:pt modelId="{9AE574D4-ED73-4DBD-83B8-A4A959652F2B}" type="pres">
      <dgm:prSet presAssocID="{257A5558-1768-42CE-BF8F-AE325AD66D21}" presName="connector2" presStyleLbl="sibTrans2D1" presStyleIdx="1" presStyleCnt="3"/>
      <dgm:spPr/>
    </dgm:pt>
    <dgm:pt modelId="{C6644F95-B5A6-479F-B52C-1CD4AB08B2B2}" type="pres">
      <dgm:prSet presAssocID="{A1A26651-CA3C-44BF-9160-38D5A0EF90C5}" presName="connector3" presStyleLbl="sibTrans2D1" presStyleIdx="2" presStyleCnt="3"/>
      <dgm:spPr/>
    </dgm:pt>
  </dgm:ptLst>
  <dgm:cxnLst>
    <dgm:cxn modelId="{20D01A04-0267-4630-840B-AEB9E0124AD0}" srcId="{8BBECF5D-40BE-4CC2-A9DA-394575399863}" destId="{7F68E5B6-C48F-44A7-B29A-79B588E23B5A}" srcOrd="1" destOrd="0" parTransId="{50EFD9FA-4FAF-47EC-B579-A6B3840967BD}" sibTransId="{257A5558-1768-42CE-BF8F-AE325AD66D21}"/>
    <dgm:cxn modelId="{DFC71405-E12D-4C3E-BA38-9EB932FB0986}" type="presOf" srcId="{EE157C22-F1FC-4A9B-BC99-2B5449FB13D0}" destId="{72229284-EB20-47EF-8F9B-4ACC2F9B1E7C}" srcOrd="1" destOrd="0" presId="urn:microsoft.com/office/officeart/2005/8/layout/gear1"/>
    <dgm:cxn modelId="{730BBB12-B688-423E-80F1-B1871D6D1C85}" type="presOf" srcId="{D040AA76-5987-4781-B34C-A8D4C0811F1F}" destId="{5D391ACC-4F81-4816-9442-D741FD2A6816}" srcOrd="1" destOrd="0" presId="urn:microsoft.com/office/officeart/2005/8/layout/gear1"/>
    <dgm:cxn modelId="{EBD6302A-8222-4E27-96D0-73E1918867F9}" type="presOf" srcId="{7F68E5B6-C48F-44A7-B29A-79B588E23B5A}" destId="{F2C8A16F-13B3-464D-8993-114AB7D2FC1F}" srcOrd="1" destOrd="0" presId="urn:microsoft.com/office/officeart/2005/8/layout/gear1"/>
    <dgm:cxn modelId="{760B7D37-077B-43B2-A3F9-EC8AF77A4739}" type="presOf" srcId="{B6AA4679-3778-444C-953B-7503FBA78CE3}" destId="{5A8E264F-C3C2-4D43-984B-2E40F17C7476}" srcOrd="0" destOrd="0" presId="urn:microsoft.com/office/officeart/2005/8/layout/gear1"/>
    <dgm:cxn modelId="{9A5FF55C-DAA3-45BC-B24A-DC72F9D8A219}" type="presOf" srcId="{D040AA76-5987-4781-B34C-A8D4C0811F1F}" destId="{72ABB4FD-18B4-4830-804C-475BBA03CD08}" srcOrd="0" destOrd="0" presId="urn:microsoft.com/office/officeart/2005/8/layout/gear1"/>
    <dgm:cxn modelId="{3B641A63-D2B9-44C2-8951-DB28E234FA0F}" srcId="{8BBECF5D-40BE-4CC2-A9DA-394575399863}" destId="{EE157C22-F1FC-4A9B-BC99-2B5449FB13D0}" srcOrd="0" destOrd="0" parTransId="{FBF42AE6-8997-4655-8149-C07B1FA99403}" sibTransId="{B6AA4679-3778-444C-953B-7503FBA78CE3}"/>
    <dgm:cxn modelId="{27DFEA70-20F0-4859-9B3D-53718650B9C5}" type="presOf" srcId="{7F68E5B6-C48F-44A7-B29A-79B588E23B5A}" destId="{11C9EDC0-DA84-45E1-85B9-9A86BCFFE6D0}" srcOrd="2" destOrd="0" presId="urn:microsoft.com/office/officeart/2005/8/layout/gear1"/>
    <dgm:cxn modelId="{48AB3271-4BC3-467D-A116-4A397948A133}" type="presOf" srcId="{257A5558-1768-42CE-BF8F-AE325AD66D21}" destId="{9AE574D4-ED73-4DBD-83B8-A4A959652F2B}" srcOrd="0" destOrd="0" presId="urn:microsoft.com/office/officeart/2005/8/layout/gear1"/>
    <dgm:cxn modelId="{7FD0B986-E42F-44B2-A3CC-CB405829CC45}" type="presOf" srcId="{D040AA76-5987-4781-B34C-A8D4C0811F1F}" destId="{DC1A05A4-FEA4-417F-8059-E76566372C38}" srcOrd="3" destOrd="0" presId="urn:microsoft.com/office/officeart/2005/8/layout/gear1"/>
    <dgm:cxn modelId="{FA0B31A1-990C-4115-9DBF-2B21108DB1D8}" type="presOf" srcId="{EE157C22-F1FC-4A9B-BC99-2B5449FB13D0}" destId="{CB0811AF-9EA7-43D8-B43F-F8CCCE6DB6C9}" srcOrd="2" destOrd="0" presId="urn:microsoft.com/office/officeart/2005/8/layout/gear1"/>
    <dgm:cxn modelId="{FA2EDAB5-9B9F-4232-ACAC-B7163D812807}" type="presOf" srcId="{8BBECF5D-40BE-4CC2-A9DA-394575399863}" destId="{1821BFEB-23F1-4304-9CC6-B367A1ABADE9}" srcOrd="0" destOrd="0" presId="urn:microsoft.com/office/officeart/2005/8/layout/gear1"/>
    <dgm:cxn modelId="{6B1EEDBF-49D9-4D1E-B797-D294610241C0}" type="presOf" srcId="{D040AA76-5987-4781-B34C-A8D4C0811F1F}" destId="{5E2F4010-5104-4A9A-AB1B-B5BECA82AB72}" srcOrd="2" destOrd="0" presId="urn:microsoft.com/office/officeart/2005/8/layout/gear1"/>
    <dgm:cxn modelId="{3DFA8FE6-71A6-4139-AAE5-666374C0D202}" type="presOf" srcId="{7F68E5B6-C48F-44A7-B29A-79B588E23B5A}" destId="{2AF30BB8-6F96-4EE0-8C91-CEAC86053924}" srcOrd="0" destOrd="0" presId="urn:microsoft.com/office/officeart/2005/8/layout/gear1"/>
    <dgm:cxn modelId="{C219A7EF-71EF-4A25-A35C-39395310E30C}" type="presOf" srcId="{EE157C22-F1FC-4A9B-BC99-2B5449FB13D0}" destId="{02483B24-F7F6-4B76-8A91-F95B200F18EE}" srcOrd="0" destOrd="0" presId="urn:microsoft.com/office/officeart/2005/8/layout/gear1"/>
    <dgm:cxn modelId="{F5C157F7-B9D4-4D3C-8605-02573E73C48B}" srcId="{8BBECF5D-40BE-4CC2-A9DA-394575399863}" destId="{D040AA76-5987-4781-B34C-A8D4C0811F1F}" srcOrd="2" destOrd="0" parTransId="{8C3C4961-B197-4231-89B9-C3E6D2AF8375}" sibTransId="{A1A26651-CA3C-44BF-9160-38D5A0EF90C5}"/>
    <dgm:cxn modelId="{DD82A8FB-E1C8-4CD9-9691-FEBFE8A7A3CE}" type="presOf" srcId="{A1A26651-CA3C-44BF-9160-38D5A0EF90C5}" destId="{C6644F95-B5A6-479F-B52C-1CD4AB08B2B2}" srcOrd="0" destOrd="0" presId="urn:microsoft.com/office/officeart/2005/8/layout/gear1"/>
    <dgm:cxn modelId="{00C5C463-BE8D-4E8B-9562-2F7E3C529D03}" type="presParOf" srcId="{1821BFEB-23F1-4304-9CC6-B367A1ABADE9}" destId="{02483B24-F7F6-4B76-8A91-F95B200F18EE}" srcOrd="0" destOrd="0" presId="urn:microsoft.com/office/officeart/2005/8/layout/gear1"/>
    <dgm:cxn modelId="{DE37AF13-9866-4630-ABED-BBCE7737FAE0}" type="presParOf" srcId="{1821BFEB-23F1-4304-9CC6-B367A1ABADE9}" destId="{72229284-EB20-47EF-8F9B-4ACC2F9B1E7C}" srcOrd="1" destOrd="0" presId="urn:microsoft.com/office/officeart/2005/8/layout/gear1"/>
    <dgm:cxn modelId="{E529F361-112A-4B84-A35F-FBF581B7F88B}" type="presParOf" srcId="{1821BFEB-23F1-4304-9CC6-B367A1ABADE9}" destId="{CB0811AF-9EA7-43D8-B43F-F8CCCE6DB6C9}" srcOrd="2" destOrd="0" presId="urn:microsoft.com/office/officeart/2005/8/layout/gear1"/>
    <dgm:cxn modelId="{10314B67-BF9E-40E2-993B-9836DC3FC047}" type="presParOf" srcId="{1821BFEB-23F1-4304-9CC6-B367A1ABADE9}" destId="{2AF30BB8-6F96-4EE0-8C91-CEAC86053924}" srcOrd="3" destOrd="0" presId="urn:microsoft.com/office/officeart/2005/8/layout/gear1"/>
    <dgm:cxn modelId="{D0B7E663-198D-43E3-95FD-7656A16D11EA}" type="presParOf" srcId="{1821BFEB-23F1-4304-9CC6-B367A1ABADE9}" destId="{F2C8A16F-13B3-464D-8993-114AB7D2FC1F}" srcOrd="4" destOrd="0" presId="urn:microsoft.com/office/officeart/2005/8/layout/gear1"/>
    <dgm:cxn modelId="{5A35980E-16DB-4032-935C-B3B18FF56369}" type="presParOf" srcId="{1821BFEB-23F1-4304-9CC6-B367A1ABADE9}" destId="{11C9EDC0-DA84-45E1-85B9-9A86BCFFE6D0}" srcOrd="5" destOrd="0" presId="urn:microsoft.com/office/officeart/2005/8/layout/gear1"/>
    <dgm:cxn modelId="{245FE075-F48B-4BE2-A3E0-9AB5CB25BB4C}" type="presParOf" srcId="{1821BFEB-23F1-4304-9CC6-B367A1ABADE9}" destId="{72ABB4FD-18B4-4830-804C-475BBA03CD08}" srcOrd="6" destOrd="0" presId="urn:microsoft.com/office/officeart/2005/8/layout/gear1"/>
    <dgm:cxn modelId="{E97DD6FE-6FD1-4F41-82AF-FFB7AAC97827}" type="presParOf" srcId="{1821BFEB-23F1-4304-9CC6-B367A1ABADE9}" destId="{5D391ACC-4F81-4816-9442-D741FD2A6816}" srcOrd="7" destOrd="0" presId="urn:microsoft.com/office/officeart/2005/8/layout/gear1"/>
    <dgm:cxn modelId="{F1C5E1D0-5596-4CDD-8FA3-452B815B1E08}" type="presParOf" srcId="{1821BFEB-23F1-4304-9CC6-B367A1ABADE9}" destId="{5E2F4010-5104-4A9A-AB1B-B5BECA82AB72}" srcOrd="8" destOrd="0" presId="urn:microsoft.com/office/officeart/2005/8/layout/gear1"/>
    <dgm:cxn modelId="{E20E4783-BB45-4A2E-9EA0-9184AD672C14}" type="presParOf" srcId="{1821BFEB-23F1-4304-9CC6-B367A1ABADE9}" destId="{DC1A05A4-FEA4-417F-8059-E76566372C38}" srcOrd="9" destOrd="0" presId="urn:microsoft.com/office/officeart/2005/8/layout/gear1"/>
    <dgm:cxn modelId="{03F76CDE-75A4-4EE5-B291-A634DB35EB38}" type="presParOf" srcId="{1821BFEB-23F1-4304-9CC6-B367A1ABADE9}" destId="{5A8E264F-C3C2-4D43-984B-2E40F17C7476}" srcOrd="10" destOrd="0" presId="urn:microsoft.com/office/officeart/2005/8/layout/gear1"/>
    <dgm:cxn modelId="{247E6E71-A547-4ACE-9C3A-B8F87F772FF5}" type="presParOf" srcId="{1821BFEB-23F1-4304-9CC6-B367A1ABADE9}" destId="{9AE574D4-ED73-4DBD-83B8-A4A959652F2B}" srcOrd="11" destOrd="0" presId="urn:microsoft.com/office/officeart/2005/8/layout/gear1"/>
    <dgm:cxn modelId="{A525EC82-A2C5-46A8-B215-9E4838E5E234}" type="presParOf" srcId="{1821BFEB-23F1-4304-9CC6-B367A1ABADE9}" destId="{C6644F95-B5A6-479F-B52C-1CD4AB08B2B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BECF5D-40BE-4CC2-A9DA-394575399863}" type="doc">
      <dgm:prSet loTypeId="urn:microsoft.com/office/officeart/2005/8/layout/gear1" loCatId="cycle" qsTypeId="urn:microsoft.com/office/officeart/2005/8/quickstyle/simple5" qsCatId="simple" csTypeId="urn:microsoft.com/office/officeart/2005/8/colors/colorful3" csCatId="colorful" phldr="1"/>
      <dgm:spPr/>
    </dgm:pt>
    <dgm:pt modelId="{EE157C22-F1FC-4A9B-BC99-2B5449FB13D0}">
      <dgm:prSet phldrT="[Text]" custT="1"/>
      <dgm:spPr/>
      <dgm:t>
        <a:bodyPr/>
        <a:lstStyle/>
        <a:p>
          <a:r>
            <a:rPr lang="en-US" sz="1800" dirty="0"/>
            <a:t>Requirements</a:t>
          </a:r>
        </a:p>
      </dgm:t>
    </dgm:pt>
    <dgm:pt modelId="{FBF42AE6-8997-4655-8149-C07B1FA99403}" type="parTrans" cxnId="{3B641A63-D2B9-44C2-8951-DB28E234FA0F}">
      <dgm:prSet/>
      <dgm:spPr/>
      <dgm:t>
        <a:bodyPr/>
        <a:lstStyle/>
        <a:p>
          <a:endParaRPr lang="en-US" sz="2800"/>
        </a:p>
      </dgm:t>
    </dgm:pt>
    <dgm:pt modelId="{B6AA4679-3778-444C-953B-7503FBA78CE3}" type="sibTrans" cxnId="{3B641A63-D2B9-44C2-8951-DB28E234FA0F}">
      <dgm:prSet/>
      <dgm:spPr/>
      <dgm:t>
        <a:bodyPr/>
        <a:lstStyle/>
        <a:p>
          <a:endParaRPr lang="en-US" sz="2800"/>
        </a:p>
      </dgm:t>
    </dgm:pt>
    <dgm:pt modelId="{7F68E5B6-C48F-44A7-B29A-79B588E23B5A}">
      <dgm:prSet phldrT="[Text]" custT="1"/>
      <dgm:spPr/>
      <dgm:t>
        <a:bodyPr/>
        <a:lstStyle/>
        <a:p>
          <a:r>
            <a:rPr lang="en-US" sz="1800" dirty="0"/>
            <a:t>Architecture</a:t>
          </a:r>
        </a:p>
      </dgm:t>
    </dgm:pt>
    <dgm:pt modelId="{50EFD9FA-4FAF-47EC-B579-A6B3840967BD}" type="parTrans" cxnId="{20D01A04-0267-4630-840B-AEB9E0124AD0}">
      <dgm:prSet/>
      <dgm:spPr/>
      <dgm:t>
        <a:bodyPr/>
        <a:lstStyle/>
        <a:p>
          <a:endParaRPr lang="en-US" sz="2800"/>
        </a:p>
      </dgm:t>
    </dgm:pt>
    <dgm:pt modelId="{257A5558-1768-42CE-BF8F-AE325AD66D21}" type="sibTrans" cxnId="{20D01A04-0267-4630-840B-AEB9E0124AD0}">
      <dgm:prSet/>
      <dgm:spPr/>
      <dgm:t>
        <a:bodyPr/>
        <a:lstStyle/>
        <a:p>
          <a:endParaRPr lang="en-US" sz="2800"/>
        </a:p>
      </dgm:t>
    </dgm:pt>
    <dgm:pt modelId="{D040AA76-5987-4781-B34C-A8D4C0811F1F}">
      <dgm:prSet phldrT="[Text]" custT="1"/>
      <dgm:spPr/>
      <dgm:t>
        <a:bodyPr/>
        <a:lstStyle/>
        <a:p>
          <a:r>
            <a:rPr lang="en-US" sz="1800" dirty="0"/>
            <a:t>Design</a:t>
          </a:r>
        </a:p>
      </dgm:t>
    </dgm:pt>
    <dgm:pt modelId="{8C3C4961-B197-4231-89B9-C3E6D2AF8375}" type="parTrans" cxnId="{F5C157F7-B9D4-4D3C-8605-02573E73C48B}">
      <dgm:prSet/>
      <dgm:spPr/>
      <dgm:t>
        <a:bodyPr/>
        <a:lstStyle/>
        <a:p>
          <a:endParaRPr lang="en-US" sz="2800"/>
        </a:p>
      </dgm:t>
    </dgm:pt>
    <dgm:pt modelId="{A1A26651-CA3C-44BF-9160-38D5A0EF90C5}" type="sibTrans" cxnId="{F5C157F7-B9D4-4D3C-8605-02573E73C48B}">
      <dgm:prSet/>
      <dgm:spPr/>
      <dgm:t>
        <a:bodyPr/>
        <a:lstStyle/>
        <a:p>
          <a:endParaRPr lang="en-US" sz="2800"/>
        </a:p>
      </dgm:t>
    </dgm:pt>
    <dgm:pt modelId="{1821BFEB-23F1-4304-9CC6-B367A1ABADE9}" type="pres">
      <dgm:prSet presAssocID="{8BBECF5D-40BE-4CC2-A9DA-3945753998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2483B24-F7F6-4B76-8A91-F95B200F18EE}" type="pres">
      <dgm:prSet presAssocID="{EE157C22-F1FC-4A9B-BC99-2B5449FB13D0}" presName="gear1" presStyleLbl="node1" presStyleIdx="0" presStyleCnt="3" custScaleX="111281">
        <dgm:presLayoutVars>
          <dgm:chMax val="1"/>
          <dgm:bulletEnabled val="1"/>
        </dgm:presLayoutVars>
      </dgm:prSet>
      <dgm:spPr/>
    </dgm:pt>
    <dgm:pt modelId="{72229284-EB20-47EF-8F9B-4ACC2F9B1E7C}" type="pres">
      <dgm:prSet presAssocID="{EE157C22-F1FC-4A9B-BC99-2B5449FB13D0}" presName="gear1srcNode" presStyleLbl="node1" presStyleIdx="0" presStyleCnt="3"/>
      <dgm:spPr/>
    </dgm:pt>
    <dgm:pt modelId="{CB0811AF-9EA7-43D8-B43F-F8CCCE6DB6C9}" type="pres">
      <dgm:prSet presAssocID="{EE157C22-F1FC-4A9B-BC99-2B5449FB13D0}" presName="gear1dstNode" presStyleLbl="node1" presStyleIdx="0" presStyleCnt="3"/>
      <dgm:spPr/>
    </dgm:pt>
    <dgm:pt modelId="{2AF30BB8-6F96-4EE0-8C91-CEAC86053924}" type="pres">
      <dgm:prSet presAssocID="{7F68E5B6-C48F-44A7-B29A-79B588E23B5A}" presName="gear2" presStyleLbl="node1" presStyleIdx="1" presStyleCnt="3">
        <dgm:presLayoutVars>
          <dgm:chMax val="1"/>
          <dgm:bulletEnabled val="1"/>
        </dgm:presLayoutVars>
      </dgm:prSet>
      <dgm:spPr/>
    </dgm:pt>
    <dgm:pt modelId="{F2C8A16F-13B3-464D-8993-114AB7D2FC1F}" type="pres">
      <dgm:prSet presAssocID="{7F68E5B6-C48F-44A7-B29A-79B588E23B5A}" presName="gear2srcNode" presStyleLbl="node1" presStyleIdx="1" presStyleCnt="3"/>
      <dgm:spPr/>
    </dgm:pt>
    <dgm:pt modelId="{11C9EDC0-DA84-45E1-85B9-9A86BCFFE6D0}" type="pres">
      <dgm:prSet presAssocID="{7F68E5B6-C48F-44A7-B29A-79B588E23B5A}" presName="gear2dstNode" presStyleLbl="node1" presStyleIdx="1" presStyleCnt="3"/>
      <dgm:spPr/>
    </dgm:pt>
    <dgm:pt modelId="{72ABB4FD-18B4-4830-804C-475BBA03CD08}" type="pres">
      <dgm:prSet presAssocID="{D040AA76-5987-4781-B34C-A8D4C0811F1F}" presName="gear3" presStyleLbl="node1" presStyleIdx="2" presStyleCnt="3"/>
      <dgm:spPr/>
    </dgm:pt>
    <dgm:pt modelId="{5D391ACC-4F81-4816-9442-D741FD2A6816}" type="pres">
      <dgm:prSet presAssocID="{D040AA76-5987-4781-B34C-A8D4C0811F1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2F4010-5104-4A9A-AB1B-B5BECA82AB72}" type="pres">
      <dgm:prSet presAssocID="{D040AA76-5987-4781-B34C-A8D4C0811F1F}" presName="gear3srcNode" presStyleLbl="node1" presStyleIdx="2" presStyleCnt="3"/>
      <dgm:spPr/>
    </dgm:pt>
    <dgm:pt modelId="{DC1A05A4-FEA4-417F-8059-E76566372C38}" type="pres">
      <dgm:prSet presAssocID="{D040AA76-5987-4781-B34C-A8D4C0811F1F}" presName="gear3dstNode" presStyleLbl="node1" presStyleIdx="2" presStyleCnt="3"/>
      <dgm:spPr/>
    </dgm:pt>
    <dgm:pt modelId="{5A8E264F-C3C2-4D43-984B-2E40F17C7476}" type="pres">
      <dgm:prSet presAssocID="{B6AA4679-3778-444C-953B-7503FBA78CE3}" presName="connector1" presStyleLbl="sibTrans2D1" presStyleIdx="0" presStyleCnt="3"/>
      <dgm:spPr/>
    </dgm:pt>
    <dgm:pt modelId="{9AE574D4-ED73-4DBD-83B8-A4A959652F2B}" type="pres">
      <dgm:prSet presAssocID="{257A5558-1768-42CE-BF8F-AE325AD66D21}" presName="connector2" presStyleLbl="sibTrans2D1" presStyleIdx="1" presStyleCnt="3"/>
      <dgm:spPr/>
    </dgm:pt>
    <dgm:pt modelId="{C6644F95-B5A6-479F-B52C-1CD4AB08B2B2}" type="pres">
      <dgm:prSet presAssocID="{A1A26651-CA3C-44BF-9160-38D5A0EF90C5}" presName="connector3" presStyleLbl="sibTrans2D1" presStyleIdx="2" presStyleCnt="3"/>
      <dgm:spPr/>
    </dgm:pt>
  </dgm:ptLst>
  <dgm:cxnLst>
    <dgm:cxn modelId="{20D01A04-0267-4630-840B-AEB9E0124AD0}" srcId="{8BBECF5D-40BE-4CC2-A9DA-394575399863}" destId="{7F68E5B6-C48F-44A7-B29A-79B588E23B5A}" srcOrd="1" destOrd="0" parTransId="{50EFD9FA-4FAF-47EC-B579-A6B3840967BD}" sibTransId="{257A5558-1768-42CE-BF8F-AE325AD66D21}"/>
    <dgm:cxn modelId="{DFC71405-E12D-4C3E-BA38-9EB932FB0986}" type="presOf" srcId="{EE157C22-F1FC-4A9B-BC99-2B5449FB13D0}" destId="{72229284-EB20-47EF-8F9B-4ACC2F9B1E7C}" srcOrd="1" destOrd="0" presId="urn:microsoft.com/office/officeart/2005/8/layout/gear1"/>
    <dgm:cxn modelId="{730BBB12-B688-423E-80F1-B1871D6D1C85}" type="presOf" srcId="{D040AA76-5987-4781-B34C-A8D4C0811F1F}" destId="{5D391ACC-4F81-4816-9442-D741FD2A6816}" srcOrd="1" destOrd="0" presId="urn:microsoft.com/office/officeart/2005/8/layout/gear1"/>
    <dgm:cxn modelId="{EBD6302A-8222-4E27-96D0-73E1918867F9}" type="presOf" srcId="{7F68E5B6-C48F-44A7-B29A-79B588E23B5A}" destId="{F2C8A16F-13B3-464D-8993-114AB7D2FC1F}" srcOrd="1" destOrd="0" presId="urn:microsoft.com/office/officeart/2005/8/layout/gear1"/>
    <dgm:cxn modelId="{760B7D37-077B-43B2-A3F9-EC8AF77A4739}" type="presOf" srcId="{B6AA4679-3778-444C-953B-7503FBA78CE3}" destId="{5A8E264F-C3C2-4D43-984B-2E40F17C7476}" srcOrd="0" destOrd="0" presId="urn:microsoft.com/office/officeart/2005/8/layout/gear1"/>
    <dgm:cxn modelId="{9A5FF55C-DAA3-45BC-B24A-DC72F9D8A219}" type="presOf" srcId="{D040AA76-5987-4781-B34C-A8D4C0811F1F}" destId="{72ABB4FD-18B4-4830-804C-475BBA03CD08}" srcOrd="0" destOrd="0" presId="urn:microsoft.com/office/officeart/2005/8/layout/gear1"/>
    <dgm:cxn modelId="{3B641A63-D2B9-44C2-8951-DB28E234FA0F}" srcId="{8BBECF5D-40BE-4CC2-A9DA-394575399863}" destId="{EE157C22-F1FC-4A9B-BC99-2B5449FB13D0}" srcOrd="0" destOrd="0" parTransId="{FBF42AE6-8997-4655-8149-C07B1FA99403}" sibTransId="{B6AA4679-3778-444C-953B-7503FBA78CE3}"/>
    <dgm:cxn modelId="{27DFEA70-20F0-4859-9B3D-53718650B9C5}" type="presOf" srcId="{7F68E5B6-C48F-44A7-B29A-79B588E23B5A}" destId="{11C9EDC0-DA84-45E1-85B9-9A86BCFFE6D0}" srcOrd="2" destOrd="0" presId="urn:microsoft.com/office/officeart/2005/8/layout/gear1"/>
    <dgm:cxn modelId="{48AB3271-4BC3-467D-A116-4A397948A133}" type="presOf" srcId="{257A5558-1768-42CE-BF8F-AE325AD66D21}" destId="{9AE574D4-ED73-4DBD-83B8-A4A959652F2B}" srcOrd="0" destOrd="0" presId="urn:microsoft.com/office/officeart/2005/8/layout/gear1"/>
    <dgm:cxn modelId="{7FD0B986-E42F-44B2-A3CC-CB405829CC45}" type="presOf" srcId="{D040AA76-5987-4781-B34C-A8D4C0811F1F}" destId="{DC1A05A4-FEA4-417F-8059-E76566372C38}" srcOrd="3" destOrd="0" presId="urn:microsoft.com/office/officeart/2005/8/layout/gear1"/>
    <dgm:cxn modelId="{FA0B31A1-990C-4115-9DBF-2B21108DB1D8}" type="presOf" srcId="{EE157C22-F1FC-4A9B-BC99-2B5449FB13D0}" destId="{CB0811AF-9EA7-43D8-B43F-F8CCCE6DB6C9}" srcOrd="2" destOrd="0" presId="urn:microsoft.com/office/officeart/2005/8/layout/gear1"/>
    <dgm:cxn modelId="{FA2EDAB5-9B9F-4232-ACAC-B7163D812807}" type="presOf" srcId="{8BBECF5D-40BE-4CC2-A9DA-394575399863}" destId="{1821BFEB-23F1-4304-9CC6-B367A1ABADE9}" srcOrd="0" destOrd="0" presId="urn:microsoft.com/office/officeart/2005/8/layout/gear1"/>
    <dgm:cxn modelId="{6B1EEDBF-49D9-4D1E-B797-D294610241C0}" type="presOf" srcId="{D040AA76-5987-4781-B34C-A8D4C0811F1F}" destId="{5E2F4010-5104-4A9A-AB1B-B5BECA82AB72}" srcOrd="2" destOrd="0" presId="urn:microsoft.com/office/officeart/2005/8/layout/gear1"/>
    <dgm:cxn modelId="{3DFA8FE6-71A6-4139-AAE5-666374C0D202}" type="presOf" srcId="{7F68E5B6-C48F-44A7-B29A-79B588E23B5A}" destId="{2AF30BB8-6F96-4EE0-8C91-CEAC86053924}" srcOrd="0" destOrd="0" presId="urn:microsoft.com/office/officeart/2005/8/layout/gear1"/>
    <dgm:cxn modelId="{C219A7EF-71EF-4A25-A35C-39395310E30C}" type="presOf" srcId="{EE157C22-F1FC-4A9B-BC99-2B5449FB13D0}" destId="{02483B24-F7F6-4B76-8A91-F95B200F18EE}" srcOrd="0" destOrd="0" presId="urn:microsoft.com/office/officeart/2005/8/layout/gear1"/>
    <dgm:cxn modelId="{F5C157F7-B9D4-4D3C-8605-02573E73C48B}" srcId="{8BBECF5D-40BE-4CC2-A9DA-394575399863}" destId="{D040AA76-5987-4781-B34C-A8D4C0811F1F}" srcOrd="2" destOrd="0" parTransId="{8C3C4961-B197-4231-89B9-C3E6D2AF8375}" sibTransId="{A1A26651-CA3C-44BF-9160-38D5A0EF90C5}"/>
    <dgm:cxn modelId="{DD82A8FB-E1C8-4CD9-9691-FEBFE8A7A3CE}" type="presOf" srcId="{A1A26651-CA3C-44BF-9160-38D5A0EF90C5}" destId="{C6644F95-B5A6-479F-B52C-1CD4AB08B2B2}" srcOrd="0" destOrd="0" presId="urn:microsoft.com/office/officeart/2005/8/layout/gear1"/>
    <dgm:cxn modelId="{00C5C463-BE8D-4E8B-9562-2F7E3C529D03}" type="presParOf" srcId="{1821BFEB-23F1-4304-9CC6-B367A1ABADE9}" destId="{02483B24-F7F6-4B76-8A91-F95B200F18EE}" srcOrd="0" destOrd="0" presId="urn:microsoft.com/office/officeart/2005/8/layout/gear1"/>
    <dgm:cxn modelId="{DE37AF13-9866-4630-ABED-BBCE7737FAE0}" type="presParOf" srcId="{1821BFEB-23F1-4304-9CC6-B367A1ABADE9}" destId="{72229284-EB20-47EF-8F9B-4ACC2F9B1E7C}" srcOrd="1" destOrd="0" presId="urn:microsoft.com/office/officeart/2005/8/layout/gear1"/>
    <dgm:cxn modelId="{E529F361-112A-4B84-A35F-FBF581B7F88B}" type="presParOf" srcId="{1821BFEB-23F1-4304-9CC6-B367A1ABADE9}" destId="{CB0811AF-9EA7-43D8-B43F-F8CCCE6DB6C9}" srcOrd="2" destOrd="0" presId="urn:microsoft.com/office/officeart/2005/8/layout/gear1"/>
    <dgm:cxn modelId="{10314B67-BF9E-40E2-993B-9836DC3FC047}" type="presParOf" srcId="{1821BFEB-23F1-4304-9CC6-B367A1ABADE9}" destId="{2AF30BB8-6F96-4EE0-8C91-CEAC86053924}" srcOrd="3" destOrd="0" presId="urn:microsoft.com/office/officeart/2005/8/layout/gear1"/>
    <dgm:cxn modelId="{D0B7E663-198D-43E3-95FD-7656A16D11EA}" type="presParOf" srcId="{1821BFEB-23F1-4304-9CC6-B367A1ABADE9}" destId="{F2C8A16F-13B3-464D-8993-114AB7D2FC1F}" srcOrd="4" destOrd="0" presId="urn:microsoft.com/office/officeart/2005/8/layout/gear1"/>
    <dgm:cxn modelId="{5A35980E-16DB-4032-935C-B3B18FF56369}" type="presParOf" srcId="{1821BFEB-23F1-4304-9CC6-B367A1ABADE9}" destId="{11C9EDC0-DA84-45E1-85B9-9A86BCFFE6D0}" srcOrd="5" destOrd="0" presId="urn:microsoft.com/office/officeart/2005/8/layout/gear1"/>
    <dgm:cxn modelId="{245FE075-F48B-4BE2-A3E0-9AB5CB25BB4C}" type="presParOf" srcId="{1821BFEB-23F1-4304-9CC6-B367A1ABADE9}" destId="{72ABB4FD-18B4-4830-804C-475BBA03CD08}" srcOrd="6" destOrd="0" presId="urn:microsoft.com/office/officeart/2005/8/layout/gear1"/>
    <dgm:cxn modelId="{E97DD6FE-6FD1-4F41-82AF-FFB7AAC97827}" type="presParOf" srcId="{1821BFEB-23F1-4304-9CC6-B367A1ABADE9}" destId="{5D391ACC-4F81-4816-9442-D741FD2A6816}" srcOrd="7" destOrd="0" presId="urn:microsoft.com/office/officeart/2005/8/layout/gear1"/>
    <dgm:cxn modelId="{F1C5E1D0-5596-4CDD-8FA3-452B815B1E08}" type="presParOf" srcId="{1821BFEB-23F1-4304-9CC6-B367A1ABADE9}" destId="{5E2F4010-5104-4A9A-AB1B-B5BECA82AB72}" srcOrd="8" destOrd="0" presId="urn:microsoft.com/office/officeart/2005/8/layout/gear1"/>
    <dgm:cxn modelId="{E20E4783-BB45-4A2E-9EA0-9184AD672C14}" type="presParOf" srcId="{1821BFEB-23F1-4304-9CC6-B367A1ABADE9}" destId="{DC1A05A4-FEA4-417F-8059-E76566372C38}" srcOrd="9" destOrd="0" presId="urn:microsoft.com/office/officeart/2005/8/layout/gear1"/>
    <dgm:cxn modelId="{03F76CDE-75A4-4EE5-B291-A634DB35EB38}" type="presParOf" srcId="{1821BFEB-23F1-4304-9CC6-B367A1ABADE9}" destId="{5A8E264F-C3C2-4D43-984B-2E40F17C7476}" srcOrd="10" destOrd="0" presId="urn:microsoft.com/office/officeart/2005/8/layout/gear1"/>
    <dgm:cxn modelId="{247E6E71-A547-4ACE-9C3A-B8F87F772FF5}" type="presParOf" srcId="{1821BFEB-23F1-4304-9CC6-B367A1ABADE9}" destId="{9AE574D4-ED73-4DBD-83B8-A4A959652F2B}" srcOrd="11" destOrd="0" presId="urn:microsoft.com/office/officeart/2005/8/layout/gear1"/>
    <dgm:cxn modelId="{A525EC82-A2C5-46A8-B215-9E4838E5E234}" type="presParOf" srcId="{1821BFEB-23F1-4304-9CC6-B367A1ABADE9}" destId="{C6644F95-B5A6-479F-B52C-1CD4AB08B2B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83B24-F7F6-4B76-8A91-F95B200F18EE}">
      <dsp:nvSpPr>
        <dsp:cNvPr id="0" name=""/>
        <dsp:cNvSpPr/>
      </dsp:nvSpPr>
      <dsp:spPr>
        <a:xfrm>
          <a:off x="1869082" y="1664970"/>
          <a:ext cx="2264527" cy="2034963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Requirements</a:t>
          </a:r>
        </a:p>
      </dsp:txBody>
      <dsp:txXfrm>
        <a:off x="2307195" y="2141650"/>
        <a:ext cx="1388301" cy="1046013"/>
      </dsp:txXfrm>
    </dsp:sp>
    <dsp:sp modelId="{2AF30BB8-6F96-4EE0-8C91-CEAC86053924}">
      <dsp:nvSpPr>
        <dsp:cNvPr id="0" name=""/>
        <dsp:cNvSpPr/>
      </dsp:nvSpPr>
      <dsp:spPr>
        <a:xfrm>
          <a:off x="799885" y="1183978"/>
          <a:ext cx="1479973" cy="1479973"/>
        </a:xfrm>
        <a:prstGeom prst="gear6">
          <a:avLst/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Architecture</a:t>
          </a:r>
        </a:p>
      </dsp:txBody>
      <dsp:txXfrm>
        <a:off x="1172473" y="1558818"/>
        <a:ext cx="734797" cy="730293"/>
      </dsp:txXfrm>
    </dsp:sp>
    <dsp:sp modelId="{72ABB4FD-18B4-4830-804C-475BBA03CD08}">
      <dsp:nvSpPr>
        <dsp:cNvPr id="0" name=""/>
        <dsp:cNvSpPr/>
      </dsp:nvSpPr>
      <dsp:spPr>
        <a:xfrm rot="20700000">
          <a:off x="1628822" y="162948"/>
          <a:ext cx="1450072" cy="1450072"/>
        </a:xfrm>
        <a:prstGeom prst="gear6">
          <a:avLst/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Design</a:t>
          </a:r>
        </a:p>
      </dsp:txBody>
      <dsp:txXfrm rot="-20700000">
        <a:off x="1946865" y="480991"/>
        <a:ext cx="813985" cy="813985"/>
      </dsp:txXfrm>
    </dsp:sp>
    <dsp:sp modelId="{5A8E264F-C3C2-4D43-984B-2E40F17C7476}">
      <dsp:nvSpPr>
        <dsp:cNvPr id="0" name=""/>
        <dsp:cNvSpPr/>
      </dsp:nvSpPr>
      <dsp:spPr>
        <a:xfrm>
          <a:off x="1822039" y="1360928"/>
          <a:ext cx="2604753" cy="2604753"/>
        </a:xfrm>
        <a:prstGeom prst="circularArrow">
          <a:avLst>
            <a:gd name="adj1" fmla="val 4688"/>
            <a:gd name="adj2" fmla="val 299029"/>
            <a:gd name="adj3" fmla="val 2503236"/>
            <a:gd name="adj4" fmla="val 15889416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E574D4-ED73-4DBD-83B8-A4A959652F2B}">
      <dsp:nvSpPr>
        <dsp:cNvPr id="0" name=""/>
        <dsp:cNvSpPr/>
      </dsp:nvSpPr>
      <dsp:spPr>
        <a:xfrm>
          <a:off x="537785" y="858638"/>
          <a:ext cx="1892516" cy="189251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644F95-B5A6-479F-B52C-1CD4AB08B2B2}">
      <dsp:nvSpPr>
        <dsp:cNvPr id="0" name=""/>
        <dsp:cNvSpPr/>
      </dsp:nvSpPr>
      <dsp:spPr>
        <a:xfrm>
          <a:off x="1293405" y="-152550"/>
          <a:ext cx="2040513" cy="20405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83B24-F7F6-4B76-8A91-F95B200F18EE}">
      <dsp:nvSpPr>
        <dsp:cNvPr id="0" name=""/>
        <dsp:cNvSpPr/>
      </dsp:nvSpPr>
      <dsp:spPr>
        <a:xfrm>
          <a:off x="1869082" y="1664970"/>
          <a:ext cx="2264527" cy="2034963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Requirements</a:t>
          </a:r>
        </a:p>
      </dsp:txBody>
      <dsp:txXfrm>
        <a:off x="2307195" y="2141650"/>
        <a:ext cx="1388301" cy="1046013"/>
      </dsp:txXfrm>
    </dsp:sp>
    <dsp:sp modelId="{2AF30BB8-6F96-4EE0-8C91-CEAC86053924}">
      <dsp:nvSpPr>
        <dsp:cNvPr id="0" name=""/>
        <dsp:cNvSpPr/>
      </dsp:nvSpPr>
      <dsp:spPr>
        <a:xfrm>
          <a:off x="799885" y="1183978"/>
          <a:ext cx="1479973" cy="1479973"/>
        </a:xfrm>
        <a:prstGeom prst="gear6">
          <a:avLst/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Architecture</a:t>
          </a:r>
        </a:p>
      </dsp:txBody>
      <dsp:txXfrm>
        <a:off x="1172473" y="1558818"/>
        <a:ext cx="734797" cy="730293"/>
      </dsp:txXfrm>
    </dsp:sp>
    <dsp:sp modelId="{72ABB4FD-18B4-4830-804C-475BBA03CD08}">
      <dsp:nvSpPr>
        <dsp:cNvPr id="0" name=""/>
        <dsp:cNvSpPr/>
      </dsp:nvSpPr>
      <dsp:spPr>
        <a:xfrm rot="20700000">
          <a:off x="1628822" y="162948"/>
          <a:ext cx="1450072" cy="1450072"/>
        </a:xfrm>
        <a:prstGeom prst="gear6">
          <a:avLst/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Design</a:t>
          </a:r>
        </a:p>
      </dsp:txBody>
      <dsp:txXfrm rot="-20700000">
        <a:off x="1946865" y="480991"/>
        <a:ext cx="813985" cy="813985"/>
      </dsp:txXfrm>
    </dsp:sp>
    <dsp:sp modelId="{5A8E264F-C3C2-4D43-984B-2E40F17C7476}">
      <dsp:nvSpPr>
        <dsp:cNvPr id="0" name=""/>
        <dsp:cNvSpPr/>
      </dsp:nvSpPr>
      <dsp:spPr>
        <a:xfrm>
          <a:off x="1822039" y="1360928"/>
          <a:ext cx="2604753" cy="2604753"/>
        </a:xfrm>
        <a:prstGeom prst="circularArrow">
          <a:avLst>
            <a:gd name="adj1" fmla="val 4688"/>
            <a:gd name="adj2" fmla="val 299029"/>
            <a:gd name="adj3" fmla="val 2503236"/>
            <a:gd name="adj4" fmla="val 15889416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E574D4-ED73-4DBD-83B8-A4A959652F2B}">
      <dsp:nvSpPr>
        <dsp:cNvPr id="0" name=""/>
        <dsp:cNvSpPr/>
      </dsp:nvSpPr>
      <dsp:spPr>
        <a:xfrm>
          <a:off x="537785" y="858638"/>
          <a:ext cx="1892516" cy="189251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644F95-B5A6-479F-B52C-1CD4AB08B2B2}">
      <dsp:nvSpPr>
        <dsp:cNvPr id="0" name=""/>
        <dsp:cNvSpPr/>
      </dsp:nvSpPr>
      <dsp:spPr>
        <a:xfrm>
          <a:off x="1293405" y="-152550"/>
          <a:ext cx="2040513" cy="20405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3C00C-4598-41D3-B1C1-906CC4C19688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B16A7-FB73-4B0C-BB92-C2852B525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0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ASR: Support all major credit cards; Validate through cc agency</a:t>
            </a:r>
          </a:p>
          <a:p>
            <a:r>
              <a:rPr lang="en-US" dirty="0"/>
              <a:t>Non-ASR: 1000 transactions/ day; 10/ second; 95% completion within 5 secs (but maybe if cc: agency is slow??); Login w/</a:t>
            </a:r>
            <a:r>
              <a:rPr lang="en-US" dirty="0" err="1"/>
              <a:t>i</a:t>
            </a:r>
            <a:r>
              <a:rPr lang="en-US" dirty="0"/>
              <a:t> 5 secs</a:t>
            </a:r>
            <a:br>
              <a:rPr lang="en-US" dirty="0"/>
            </a:br>
            <a:r>
              <a:rPr lang="en-US" dirty="0"/>
              <a:t>ASR: 5000 concurrent users; 24/7; 0% loss;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B16A7-FB73-4B0C-BB92-C2852B5256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7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9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7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5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3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0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3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97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and Architecture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1868C4-8BDD-4D6E-BBDD-1A5CC74F7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219200" y="5715000"/>
            <a:ext cx="633670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 Bass, Paul Clements, Rick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Kazman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distributed under Creative Commons Attribution License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Collaborative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3977641" cy="4478866"/>
          </a:xfrm>
        </p:spPr>
        <p:txBody>
          <a:bodyPr>
            <a:normAutofit/>
          </a:bodyPr>
          <a:lstStyle/>
          <a:p>
            <a:r>
              <a:rPr lang="en-US" b="1" dirty="0"/>
              <a:t>Requirements and architecture</a:t>
            </a:r>
          </a:p>
          <a:p>
            <a:pPr lvl="1"/>
            <a:r>
              <a:rPr lang="en-US" dirty="0"/>
              <a:t>[opinion] Don’t think about solution</a:t>
            </a:r>
          </a:p>
          <a:p>
            <a:pPr lvl="2"/>
            <a:r>
              <a:rPr lang="en-US" sz="1800" dirty="0"/>
              <a:t>before getting ALL requirements</a:t>
            </a:r>
          </a:p>
          <a:p>
            <a:pPr lvl="3"/>
            <a:r>
              <a:rPr lang="en-US" sz="1800" dirty="0"/>
              <a:t>false</a:t>
            </a:r>
          </a:p>
          <a:p>
            <a:pPr lvl="2"/>
            <a:r>
              <a:rPr lang="en-US" sz="1800" dirty="0"/>
              <a:t>explore &amp; propose options</a:t>
            </a:r>
          </a:p>
          <a:p>
            <a:pPr lvl="2"/>
            <a:r>
              <a:rPr lang="en-US" sz="1800" dirty="0"/>
              <a:t>e.g., &lt; 50 </a:t>
            </a:r>
            <a:r>
              <a:rPr lang="en-US" sz="1800" dirty="0" err="1"/>
              <a:t>ms</a:t>
            </a:r>
            <a:endParaRPr lang="en-US" sz="1800" dirty="0"/>
          </a:p>
          <a:p>
            <a:pPr lvl="3"/>
            <a:r>
              <a:rPr lang="en-US" sz="1800" dirty="0"/>
              <a:t>need multi-region deployment</a:t>
            </a:r>
          </a:p>
          <a:p>
            <a:pPr lvl="3"/>
            <a:r>
              <a:rPr lang="en-US" sz="1800" dirty="0"/>
              <a:t>increase the budget or 300 </a:t>
            </a:r>
            <a:r>
              <a:rPr lang="en-US" sz="1800" dirty="0" err="1"/>
              <a:t>ms</a:t>
            </a:r>
            <a:endParaRPr lang="en-US" dirty="0"/>
          </a:p>
          <a:p>
            <a:pPr lvl="1"/>
            <a:r>
              <a:rPr lang="en-US" dirty="0"/>
              <a:t>bidirectional</a:t>
            </a:r>
          </a:p>
          <a:p>
            <a:pPr lvl="1"/>
            <a:r>
              <a:rPr lang="en-US" dirty="0"/>
              <a:t>requirements shape architecture</a:t>
            </a:r>
          </a:p>
          <a:p>
            <a:pPr lvl="1"/>
            <a:r>
              <a:rPr lang="en-US" dirty="0"/>
              <a:t>arch options refine requirements</a:t>
            </a:r>
          </a:p>
          <a:p>
            <a:pPr lvl="2"/>
            <a:r>
              <a:rPr lang="en-US" sz="1800" dirty="0"/>
              <a:t>N ways =&gt;  different trade-offs</a:t>
            </a:r>
          </a:p>
          <a:p>
            <a:pPr lvl="2"/>
            <a:r>
              <a:rPr lang="en-US" sz="1800" dirty="0"/>
              <a:t>which is better for you?</a:t>
            </a:r>
          </a:p>
        </p:txBody>
      </p:sp>
      <p:sp>
        <p:nvSpPr>
          <p:cNvPr id="1026" name="AutoShape 2" descr="http://www.clker.com/cliparts/L/r/3/R/f/r/new-high-def-mountai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20F7ADA-AB29-4AB4-88D4-21B09D1DA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8344703"/>
              </p:ext>
            </p:extLst>
          </p:nvPr>
        </p:nvGraphicFramePr>
        <p:xfrm>
          <a:off x="4267200" y="2209800"/>
          <a:ext cx="4452505" cy="369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B6C99-34C4-51AF-EFE1-FD8669A71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D5B2-9F63-8E9A-7B00-6CCA7A6FB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Collaborative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B80D4-F99B-7BF9-E050-8421DA67C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45734"/>
            <a:ext cx="5257799" cy="4023360"/>
          </a:xfrm>
        </p:spPr>
        <p:txBody>
          <a:bodyPr>
            <a:normAutofit/>
          </a:bodyPr>
          <a:lstStyle/>
          <a:p>
            <a:r>
              <a:rPr lang="en-US" b="1" dirty="0"/>
              <a:t>Architecture feedback</a:t>
            </a:r>
            <a:r>
              <a:rPr lang="en-US" dirty="0"/>
              <a:t> can change requirements</a:t>
            </a:r>
          </a:p>
          <a:p>
            <a:pPr lvl="1"/>
            <a:r>
              <a:rPr lang="en-US" dirty="0"/>
              <a:t>better cost / benefit solutions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</a:t>
            </a:r>
            <a:r>
              <a:rPr lang="en-US" b="1" dirty="0"/>
              <a:t> ASR</a:t>
            </a:r>
            <a:r>
              <a:rPr lang="en-US" dirty="0"/>
              <a:t>s emerge after some </a:t>
            </a:r>
            <a:r>
              <a:rPr lang="en-US" dirty="0" err="1"/>
              <a:t>architecturing</a:t>
            </a:r>
            <a:endParaRPr lang="en-US" dirty="0"/>
          </a:p>
          <a:p>
            <a:pPr lvl="1"/>
            <a:r>
              <a:rPr lang="en-US" dirty="0"/>
              <a:t>e.g., decided to introduce async messaging</a:t>
            </a:r>
          </a:p>
          <a:p>
            <a:pPr lvl="2"/>
            <a:r>
              <a:rPr lang="en-US" sz="1800" dirty="0"/>
              <a:t>do we need exactly-once delivery?</a:t>
            </a:r>
          </a:p>
          <a:p>
            <a:pPr lvl="2"/>
            <a:r>
              <a:rPr lang="en-US" sz="1800" dirty="0"/>
              <a:t>yes? New ASR!</a:t>
            </a:r>
          </a:p>
        </p:txBody>
      </p:sp>
      <p:sp>
        <p:nvSpPr>
          <p:cNvPr id="1026" name="AutoShape 2" descr="http://www.clker.com/cliparts/L/r/3/R/f/r/new-high-def-mountain.svg">
            <a:extLst>
              <a:ext uri="{FF2B5EF4-FFF2-40B4-BE49-F238E27FC236}">
                <a16:creationId xmlns:a16="http://schemas.microsoft.com/office/drawing/2014/main" id="{7696A80E-00F6-9D67-AD51-02ACCD031B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DD8C2AA-AF88-A117-4CAF-4052D956D279}"/>
              </a:ext>
            </a:extLst>
          </p:cNvPr>
          <p:cNvGraphicFramePr/>
          <p:nvPr/>
        </p:nvGraphicFramePr>
        <p:xfrm>
          <a:off x="4267200" y="2209800"/>
          <a:ext cx="4452505" cy="369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2596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Typically</a:t>
            </a:r>
          </a:p>
          <a:p>
            <a:pPr lvl="1"/>
            <a:r>
              <a:rPr lang="en-US" dirty="0"/>
              <a:t>Involve abstractions (modularity, scalability,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=&gt; muggles struggle to understand</a:t>
            </a:r>
          </a:p>
          <a:p>
            <a:pPr lvl="1"/>
            <a:r>
              <a:rPr lang="en-US" dirty="0"/>
              <a:t>=&gt; muggles cannot specify</a:t>
            </a:r>
          </a:p>
          <a:p>
            <a:pPr lvl="2"/>
            <a:r>
              <a:rPr lang="en-US" sz="1800" dirty="0"/>
              <a:t>It should be fast! What is fast?</a:t>
            </a:r>
          </a:p>
          <a:p>
            <a:pPr lvl="3"/>
            <a:r>
              <a:rPr lang="en-US" sz="1800" dirty="0"/>
              <a:t>Latency? Throughput? Different types of actions? Numbers?</a:t>
            </a:r>
          </a:p>
          <a:p>
            <a:r>
              <a:rPr lang="en-US" b="1" dirty="0"/>
              <a:t>Needed early </a:t>
            </a:r>
            <a:r>
              <a:rPr lang="en-US" dirty="0"/>
              <a:t>in SDLC</a:t>
            </a:r>
          </a:p>
          <a:p>
            <a:pPr lvl="1"/>
            <a:r>
              <a:rPr lang="en-US" dirty="0"/>
              <a:t>before needs are fully understood</a:t>
            </a:r>
          </a:p>
          <a:p>
            <a:pPr lvl="2"/>
            <a:r>
              <a:rPr lang="en-US" sz="1800" dirty="0"/>
              <a:t>business doesn’t know what it wants</a:t>
            </a:r>
          </a:p>
          <a:p>
            <a:pPr lvl="3"/>
            <a:r>
              <a:rPr lang="en-US" sz="1800" dirty="0"/>
              <a:t>at the beginning</a:t>
            </a:r>
          </a:p>
          <a:p>
            <a:pPr lvl="2"/>
            <a:r>
              <a:rPr lang="en-US" sz="1800" dirty="0"/>
              <a:t>global expansion is just an idea</a:t>
            </a:r>
          </a:p>
          <a:p>
            <a:pPr lvl="2"/>
            <a:r>
              <a:rPr lang="en-US" sz="1800" dirty="0"/>
              <a:t>ignored =&gt; system redesign later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0CCB9-E735-56AE-00D2-D42E85A7B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B49D-24A6-5921-288F-16BDF5521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ASRs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35B4A-1068-7B9D-5204-999A79B23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rmAutofit/>
          </a:bodyPr>
          <a:lstStyle/>
          <a:p>
            <a:r>
              <a:rPr lang="en-US" b="1" dirty="0"/>
              <a:t>Vaguely described, subjective; </a:t>
            </a:r>
            <a:r>
              <a:rPr lang="en-US" dirty="0"/>
              <a:t>e.g., 24/7</a:t>
            </a:r>
          </a:p>
          <a:p>
            <a:pPr lvl="1"/>
            <a:r>
              <a:rPr lang="en-US" dirty="0"/>
              <a:t>99%? 99.99%? 99.9999%? 100%?</a:t>
            </a:r>
          </a:p>
          <a:p>
            <a:pPr lvl="2"/>
            <a:r>
              <a:rPr lang="en-US" sz="1800" dirty="0"/>
              <a:t>different systems</a:t>
            </a:r>
          </a:p>
          <a:p>
            <a:pPr lvl="2"/>
            <a:r>
              <a:rPr lang="en-US" sz="1800" dirty="0"/>
              <a:t>PostgreSQL vs MySQL</a:t>
            </a:r>
          </a:p>
          <a:p>
            <a:pPr lvl="1"/>
            <a:r>
              <a:rPr lang="en-US" dirty="0"/>
              <a:t>what about the cost?</a:t>
            </a:r>
          </a:p>
          <a:p>
            <a:r>
              <a:rPr lang="en-US" dirty="0"/>
              <a:t>Often </a:t>
            </a:r>
            <a:r>
              <a:rPr lang="en-US" b="1" dirty="0"/>
              <a:t>ignored initially</a:t>
            </a:r>
          </a:p>
          <a:p>
            <a:pPr lvl="1"/>
            <a:r>
              <a:rPr lang="en-US" dirty="0"/>
              <a:t>significance isn’t noticed</a:t>
            </a:r>
          </a:p>
          <a:p>
            <a:pPr lvl="1"/>
            <a:r>
              <a:rPr lang="en-US" dirty="0"/>
              <a:t>noticed too late</a:t>
            </a:r>
          </a:p>
          <a:p>
            <a:pPr marL="201168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Merged into functional requirements</a:t>
            </a:r>
          </a:p>
          <a:p>
            <a:pPr lvl="1"/>
            <a:r>
              <a:rPr lang="en-US" dirty="0"/>
              <a:t>system shall allow users to search products in &lt; 1 second</a:t>
            </a:r>
          </a:p>
          <a:p>
            <a:pPr lvl="1"/>
            <a:r>
              <a:rPr lang="en-US" dirty="0"/>
              <a:t>search – functional, search speed – quality NFR</a:t>
            </a:r>
          </a:p>
        </p:txBody>
      </p:sp>
    </p:spTree>
    <p:extLst>
      <p:ext uri="{BB962C8B-B14F-4D97-AF65-F5344CB8AC3E}">
        <p14:creationId xmlns:p14="http://schemas.microsoft.com/office/powerpoint/2010/main" val="422480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9DAFE-9FF1-DF5C-BE66-19D2B7DCD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FEFD2-7103-2D2C-D115-B8E5D7B4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ASRs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CEE55-50F2-1A05-464A-9927E7BE9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097866"/>
          </a:xfrm>
        </p:spPr>
        <p:txBody>
          <a:bodyPr>
            <a:normAutofit/>
          </a:bodyPr>
          <a:lstStyle/>
          <a:p>
            <a:r>
              <a:rPr lang="en-US" dirty="0"/>
              <a:t>Can change, due to</a:t>
            </a:r>
          </a:p>
          <a:p>
            <a:pPr lvl="1"/>
            <a:r>
              <a:rPr lang="en-US" dirty="0"/>
              <a:t>Requirements evolve</a:t>
            </a:r>
          </a:p>
          <a:p>
            <a:pPr lvl="1"/>
            <a:r>
              <a:rPr lang="en-US" dirty="0"/>
              <a:t>Technology evolve</a:t>
            </a:r>
          </a:p>
          <a:p>
            <a:pPr lvl="1"/>
            <a:r>
              <a:rPr lang="en-US" dirty="0"/>
              <a:t>Scale evolve</a:t>
            </a:r>
          </a:p>
          <a:p>
            <a:pPr lvl="2"/>
            <a:r>
              <a:rPr lang="en-US" sz="1800" dirty="0"/>
              <a:t>not just scalability</a:t>
            </a:r>
          </a:p>
          <a:p>
            <a:pPr lvl="2"/>
            <a:r>
              <a:rPr lang="en-US" sz="1800" dirty="0"/>
              <a:t>local pizza vs global franchise</a:t>
            </a:r>
          </a:p>
          <a:p>
            <a:pPr lvl="2"/>
            <a:r>
              <a:rPr lang="en-US" sz="1800" dirty="0"/>
              <a:t>security requirements</a:t>
            </a:r>
          </a:p>
          <a:p>
            <a:r>
              <a:rPr lang="en-US" b="1" dirty="0"/>
              <a:t>Situational</a:t>
            </a:r>
          </a:p>
          <a:p>
            <a:pPr lvl="1"/>
            <a:r>
              <a:rPr lang="en-US" dirty="0"/>
              <a:t>significance may depend on </a:t>
            </a:r>
            <a:r>
              <a:rPr lang="en-US" b="1" dirty="0"/>
              <a:t>system context</a:t>
            </a:r>
          </a:p>
          <a:p>
            <a:pPr lvl="1"/>
            <a:r>
              <a:rPr lang="en-US" dirty="0"/>
              <a:t>e.g., scale, legacy systems, technology</a:t>
            </a:r>
          </a:p>
          <a:p>
            <a:pPr lvl="2"/>
            <a:r>
              <a:rPr lang="en-US" sz="1800" dirty="0"/>
              <a:t>e.g., cloud provider supports natural failover</a:t>
            </a:r>
          </a:p>
          <a:p>
            <a:pPr lvl="3"/>
            <a:r>
              <a:rPr lang="en-US" sz="1800" dirty="0"/>
              <a:t>less ASR on our 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0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Recognizing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Wide system impact</a:t>
            </a:r>
          </a:p>
          <a:p>
            <a:pPr lvl="1"/>
            <a:r>
              <a:rPr lang="en-US" dirty="0"/>
              <a:t>Multiple subsystems (not 1 module)</a:t>
            </a:r>
          </a:p>
          <a:p>
            <a:pPr lvl="1"/>
            <a:r>
              <a:rPr lang="en-US" dirty="0"/>
              <a:t>E.g., all data must be encrypted at rest</a:t>
            </a:r>
          </a:p>
          <a:p>
            <a:pPr lvl="2"/>
            <a:r>
              <a:rPr lang="en-US" sz="1800" dirty="0"/>
              <a:t>all storages</a:t>
            </a:r>
          </a:p>
          <a:p>
            <a:pPr lvl="2"/>
            <a:r>
              <a:rPr lang="en-US" sz="1800" dirty="0"/>
              <a:t>some services</a:t>
            </a:r>
          </a:p>
          <a:p>
            <a:pPr lvl="3"/>
            <a:r>
              <a:rPr lang="en-US" sz="1800" dirty="0"/>
              <a:t>encrypt / decrypt / use (e.g., search)</a:t>
            </a:r>
          </a:p>
          <a:p>
            <a:pPr lvl="2"/>
            <a:r>
              <a:rPr lang="en-US" sz="1800" dirty="0"/>
              <a:t>monitoring</a:t>
            </a:r>
          </a:p>
          <a:p>
            <a:pPr lvl="2"/>
            <a:r>
              <a:rPr lang="en-US" sz="1800" dirty="0"/>
              <a:t>logs</a:t>
            </a:r>
          </a:p>
          <a:p>
            <a:pPr lvl="2"/>
            <a:r>
              <a:rPr lang="en-US" sz="1800" dirty="0"/>
              <a:t>backup procedures</a:t>
            </a:r>
          </a:p>
          <a:p>
            <a:r>
              <a:rPr lang="en-US" dirty="0"/>
              <a:t>Often forces trade-offs</a:t>
            </a:r>
          </a:p>
          <a:p>
            <a:pPr lvl="1"/>
            <a:r>
              <a:rPr lang="en-US" dirty="0"/>
              <a:t>performance vs consistency</a:t>
            </a:r>
          </a:p>
          <a:p>
            <a:pPr lvl="2"/>
            <a:r>
              <a:rPr lang="en-US" sz="1800" dirty="0"/>
              <a:t>e.g., must have consistency across regions =&gt; high latency</a:t>
            </a:r>
          </a:p>
          <a:p>
            <a:pPr lvl="1"/>
            <a:r>
              <a:rPr lang="en-US" dirty="0"/>
              <a:t>availability vs cost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5F2620-F60A-84A5-AC4B-A4B5D31DC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6541-D5EB-E04A-293E-4548A10E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Recognizing ASRs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40B12-62B8-96BC-D37E-D45DB4CA5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863841" cy="4023360"/>
          </a:xfrm>
        </p:spPr>
        <p:txBody>
          <a:bodyPr>
            <a:normAutofit/>
          </a:bodyPr>
          <a:lstStyle/>
          <a:p>
            <a:r>
              <a:rPr lang="en-US" b="1" dirty="0"/>
              <a:t>Strict</a:t>
            </a:r>
            <a:r>
              <a:rPr lang="en-US" dirty="0"/>
              <a:t> (can’t be avoided) requirements =&gt; </a:t>
            </a:r>
            <a:r>
              <a:rPr lang="en-US" b="1" dirty="0"/>
              <a:t>dictate </a:t>
            </a:r>
            <a:r>
              <a:rPr lang="en-US" dirty="0"/>
              <a:t>(narrow)</a:t>
            </a:r>
            <a:r>
              <a:rPr lang="en-US" b="1" dirty="0"/>
              <a:t> design choices</a:t>
            </a:r>
          </a:p>
          <a:p>
            <a:pPr lvl="1"/>
            <a:r>
              <a:rPr lang="en-US" dirty="0"/>
              <a:t>not on-premise (lack of expertise) =&gt; cloud only =&gt; still 3 clouds</a:t>
            </a:r>
          </a:p>
          <a:p>
            <a:r>
              <a:rPr lang="en-US" dirty="0"/>
              <a:t>Forces to abandon common design patterns</a:t>
            </a:r>
          </a:p>
          <a:p>
            <a:pPr lvl="1"/>
            <a:r>
              <a:rPr lang="en-US" dirty="0"/>
              <a:t>REST + stateless service = classic</a:t>
            </a:r>
          </a:p>
          <a:p>
            <a:pPr lvl="1"/>
            <a:r>
              <a:rPr lang="en-US" dirty="0"/>
              <a:t>exactly-once delivery = doesn’t work anymore</a:t>
            </a:r>
          </a:p>
          <a:p>
            <a:r>
              <a:rPr lang="en-US" b="1" dirty="0"/>
              <a:t>Difficult</a:t>
            </a:r>
            <a:r>
              <a:rPr lang="en-US" dirty="0"/>
              <a:t> to achieve technically </a:t>
            </a:r>
          </a:p>
          <a:p>
            <a:pPr lvl="1"/>
            <a:r>
              <a:rPr lang="en-US" dirty="0"/>
              <a:t>Autoscaling from 10 to 10,000,000 users (and back)</a:t>
            </a:r>
          </a:p>
        </p:txBody>
      </p:sp>
    </p:spTree>
    <p:extLst>
      <p:ext uri="{BB962C8B-B14F-4D97-AF65-F5344CB8AC3E}">
        <p14:creationId xmlns:p14="http://schemas.microsoft.com/office/powerpoint/2010/main" val="69914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863840" cy="932596"/>
          </a:xfrm>
        </p:spPr>
        <p:txBody>
          <a:bodyPr>
            <a:normAutofit/>
          </a:bodyPr>
          <a:lstStyle/>
          <a:p>
            <a:r>
              <a:rPr lang="en-US" dirty="0"/>
              <a:t>Architecture: Quality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indent="-342900" defTabSz="914400">
              <a:lnSpc>
                <a:spcPct val="100000"/>
              </a:lnSpc>
              <a:spcBef>
                <a:spcPct val="20000"/>
              </a:spcBef>
              <a:buClr>
                <a:srgbClr val="002060"/>
              </a:buClr>
              <a:buSzTx/>
              <a:defRPr/>
            </a:pPr>
            <a:r>
              <a:rPr lang="en-US" sz="3100" b="1" kern="1200" dirty="0"/>
              <a:t>Operational categories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Availability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Interoperability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Reliability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Usability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Performance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Deployability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Scalability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Monitorability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Mobility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Compatibility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Security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Safety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0" y="1752600"/>
            <a:ext cx="4343400" cy="4418013"/>
          </a:xfrm>
        </p:spPr>
        <p:txBody>
          <a:bodyPr>
            <a:normAutofit fontScale="92500" lnSpcReduction="10000"/>
          </a:bodyPr>
          <a:lstStyle/>
          <a:p>
            <a:r>
              <a:rPr lang="en-US" sz="3100" b="1" dirty="0"/>
              <a:t>Developmental categories</a:t>
            </a:r>
          </a:p>
          <a:p>
            <a:pPr lvl="1"/>
            <a:r>
              <a:rPr lang="en-US" sz="2600" dirty="0"/>
              <a:t>Modifiability</a:t>
            </a:r>
          </a:p>
          <a:p>
            <a:pPr lvl="1"/>
            <a:r>
              <a:rPr lang="en-US" sz="2600" dirty="0"/>
              <a:t>Variability</a:t>
            </a:r>
          </a:p>
          <a:p>
            <a:pPr lvl="1"/>
            <a:r>
              <a:rPr lang="en-US" sz="2600" dirty="0"/>
              <a:t>Supportability</a:t>
            </a:r>
          </a:p>
          <a:p>
            <a:pPr lvl="1"/>
            <a:r>
              <a:rPr lang="en-US" sz="2600" dirty="0"/>
              <a:t>Testability</a:t>
            </a:r>
          </a:p>
          <a:p>
            <a:pPr lvl="1"/>
            <a:r>
              <a:rPr lang="en-US" sz="2600" dirty="0"/>
              <a:t>Maintainability</a:t>
            </a:r>
          </a:p>
          <a:p>
            <a:pPr lvl="1"/>
            <a:r>
              <a:rPr lang="en-US" sz="2600" dirty="0"/>
              <a:t>Portability</a:t>
            </a:r>
          </a:p>
          <a:p>
            <a:pPr lvl="1"/>
            <a:r>
              <a:rPr lang="en-US" sz="2600" dirty="0"/>
              <a:t>Localizability</a:t>
            </a:r>
          </a:p>
          <a:p>
            <a:pPr lvl="1"/>
            <a:r>
              <a:rPr lang="en-US" sz="2600" dirty="0"/>
              <a:t>Development distributability</a:t>
            </a:r>
          </a:p>
          <a:p>
            <a:pPr lvl="1"/>
            <a:r>
              <a:rPr lang="en-US" sz="2600" dirty="0"/>
              <a:t>Buildability</a:t>
            </a:r>
          </a:p>
          <a:p>
            <a:pPr lvl="1"/>
            <a:r>
              <a:rPr lang="en-US" sz="2600"/>
              <a:t>Portability</a:t>
            </a:r>
            <a:endParaRPr lang="en-US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20D6-6ED7-4DAB-BD2B-1467F071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 and N-F and QA =&gt; ASRs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37AF3A-296B-446D-B1E9-F5520AAF7C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230733"/>
              </p:ext>
            </p:extLst>
          </p:nvPr>
        </p:nvGraphicFramePr>
        <p:xfrm>
          <a:off x="822325" y="1846263"/>
          <a:ext cx="75438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3267768321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885226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Non-Functional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54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Display a list of all products available to purchase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Organize lists by product category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Display name, picture, description,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Catalogue wide search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Shopping basket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 all major credit cards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Validate payment through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 at least 1000 transactions per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Handle peaks of 10 transactions/ second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Allow 5000 concurrent users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24/7 Availability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Data loss rate of 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Order completion to payment confirmation within 5 seconds (95% of the time)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Login complete within 5 seconds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0812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13CD72-58D7-411E-9BB3-62C16308FA41}"/>
              </a:ext>
            </a:extLst>
          </p:cNvPr>
          <p:cNvSpPr txBox="1"/>
          <p:nvPr/>
        </p:nvSpPr>
        <p:spPr>
          <a:xfrm>
            <a:off x="685800" y="5709285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Discussion: What ASRs come from which requirements?  Which are ASRs?  </a:t>
            </a:r>
            <a:r>
              <a:rPr lang="en-US"/>
              <a:t>Which are </a:t>
            </a:r>
            <a:r>
              <a:rPr lang="en-US" dirty="0"/>
              <a:t>not?</a:t>
            </a:r>
          </a:p>
        </p:txBody>
      </p:sp>
    </p:spTree>
    <p:extLst>
      <p:ext uri="{BB962C8B-B14F-4D97-AF65-F5344CB8AC3E}">
        <p14:creationId xmlns:p14="http://schemas.microsoft.com/office/powerpoint/2010/main" val="669472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Goals May Drive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Market share, competition</a:t>
            </a:r>
          </a:p>
          <a:p>
            <a:pPr lvl="1"/>
            <a:r>
              <a:rPr lang="en-US" dirty="0"/>
              <a:t>time-to-market – deliver fast, make compromises</a:t>
            </a:r>
          </a:p>
          <a:p>
            <a:pPr lvl="1"/>
            <a:r>
              <a:rPr lang="en-US" dirty="0"/>
              <a:t>modularity – MVP now, more features later</a:t>
            </a:r>
          </a:p>
          <a:p>
            <a:r>
              <a:rPr lang="en-US" dirty="0"/>
              <a:t>Product lines</a:t>
            </a:r>
          </a:p>
          <a:p>
            <a:pPr lvl="1"/>
            <a:r>
              <a:rPr lang="en-US" dirty="0"/>
              <a:t>platform support different products – reusability &amp; extensibility</a:t>
            </a:r>
          </a:p>
          <a:p>
            <a:pPr lvl="2"/>
            <a:r>
              <a:rPr lang="en-US" sz="1800" dirty="0"/>
              <a:t>e.g., marketplace for insurance – health, car, house, travel, </a:t>
            </a:r>
            <a:r>
              <a:rPr lang="en-US" sz="1800" dirty="0" err="1"/>
              <a:t>etc</a:t>
            </a:r>
            <a:endParaRPr lang="en-US" sz="1800" dirty="0"/>
          </a:p>
          <a:p>
            <a:r>
              <a:rPr lang="en-US" dirty="0"/>
              <a:t>Global markets</a:t>
            </a:r>
          </a:p>
          <a:p>
            <a:pPr lvl="1"/>
            <a:r>
              <a:rPr lang="en-US" dirty="0"/>
              <a:t>i18s</a:t>
            </a:r>
          </a:p>
          <a:p>
            <a:pPr lvl="1"/>
            <a:r>
              <a:rPr lang="en-US" dirty="0"/>
              <a:t>multi-region deployment</a:t>
            </a:r>
          </a:p>
          <a:p>
            <a:r>
              <a:rPr lang="en-US" dirty="0"/>
              <a:t>Revenue</a:t>
            </a:r>
          </a:p>
          <a:p>
            <a:pPr lvl="1"/>
            <a:r>
              <a:rPr lang="en-US" dirty="0"/>
              <a:t>uptime – maximize revenue</a:t>
            </a:r>
          </a:p>
          <a:p>
            <a:pPr lvl="1"/>
            <a:r>
              <a:rPr lang="en-US" dirty="0"/>
              <a:t>resource efficiency – minimize expenses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Requirement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/>
          </a:bodyPr>
          <a:lstStyle/>
          <a:p>
            <a:r>
              <a:rPr lang="en-US" b="1" dirty="0"/>
              <a:t>Functional </a:t>
            </a:r>
            <a:r>
              <a:rPr lang="en-US" dirty="0"/>
              <a:t>requirements</a:t>
            </a:r>
          </a:p>
          <a:p>
            <a:pPr lvl="1"/>
            <a:r>
              <a:rPr lang="en-US" dirty="0"/>
              <a:t>what the </a:t>
            </a:r>
            <a:r>
              <a:rPr lang="en-US" b="1" dirty="0"/>
              <a:t>system</a:t>
            </a:r>
            <a:r>
              <a:rPr lang="en-US" dirty="0"/>
              <a:t> </a:t>
            </a:r>
            <a:r>
              <a:rPr lang="en-US" b="1" dirty="0"/>
              <a:t>must do</a:t>
            </a:r>
          </a:p>
          <a:p>
            <a:pPr lvl="1"/>
            <a:r>
              <a:rPr lang="en-US" dirty="0"/>
              <a:t>how it must </a:t>
            </a:r>
            <a:r>
              <a:rPr lang="en-US" b="1" dirty="0"/>
              <a:t>react to run-time stimuli 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sz="1600" dirty="0"/>
              <a:t>? user provides valid creds &amp; clicks on login</a:t>
            </a:r>
          </a:p>
          <a:p>
            <a:pPr lvl="3"/>
            <a:r>
              <a:rPr lang="en-US" sz="1600" dirty="0"/>
              <a:t>system creates a session</a:t>
            </a:r>
          </a:p>
          <a:p>
            <a:pPr lvl="3"/>
            <a:r>
              <a:rPr lang="en-US" sz="1600" dirty="0"/>
              <a:t>system redirects to a dashboard</a:t>
            </a:r>
          </a:p>
          <a:p>
            <a:pPr lvl="2"/>
            <a:r>
              <a:rPr lang="en-US" sz="1600" dirty="0"/>
              <a:t>? payment notification received</a:t>
            </a:r>
          </a:p>
          <a:p>
            <a:pPr lvl="3"/>
            <a:r>
              <a:rPr lang="en-US" sz="1600" dirty="0"/>
              <a:t>system marks the order as paid</a:t>
            </a:r>
          </a:p>
          <a:p>
            <a:pPr lvl="3"/>
            <a:r>
              <a:rPr lang="en-US" sz="1600" dirty="0"/>
              <a:t>system sends notification to a user</a:t>
            </a:r>
          </a:p>
          <a:p>
            <a:pPr lvl="2"/>
            <a:r>
              <a:rPr lang="en-US" sz="1600" dirty="0"/>
              <a:t>every 1 minutes</a:t>
            </a:r>
          </a:p>
          <a:p>
            <a:pPr lvl="3"/>
            <a:r>
              <a:rPr lang="en-US" sz="1600" dirty="0"/>
              <a:t>system looks up for unfinished transactions</a:t>
            </a:r>
          </a:p>
          <a:p>
            <a:pPr lvl="3"/>
            <a:r>
              <a:rPr lang="en-US" sz="1600" dirty="0"/>
              <a:t>canceled if found</a:t>
            </a:r>
          </a:p>
          <a:p>
            <a:pPr lvl="1"/>
            <a:r>
              <a:rPr lang="en-US" dirty="0"/>
              <a:t>use cases, user stories, functional specifications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84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DAF1E-5E1F-65E4-58B1-75B83209E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35430-D239-47F1-40CE-D6492F4D8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Goals May Drive ASRs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8B9AF-DE08-6B2E-C5A3-82618318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to develop, deploy, operate, and maintain</a:t>
            </a:r>
          </a:p>
          <a:p>
            <a:r>
              <a:rPr lang="en-US" dirty="0"/>
              <a:t>Personnel objectives</a:t>
            </a:r>
          </a:p>
          <a:p>
            <a:r>
              <a:rPr lang="en-US" dirty="0"/>
              <a:t>Liability, safety, reputation </a:t>
            </a:r>
          </a:p>
          <a:p>
            <a:r>
              <a:rPr lang="en-US" dirty="0"/>
              <a:t>Standards and regulations</a:t>
            </a:r>
          </a:p>
          <a:p>
            <a:r>
              <a:rPr lang="en-US" dirty="0"/>
              <a:t>Intellectual property</a:t>
            </a:r>
          </a:p>
          <a:p>
            <a:r>
              <a:rPr lang="en-US" dirty="0"/>
              <a:t>Environmental and sustainability concerns</a:t>
            </a:r>
          </a:p>
        </p:txBody>
      </p:sp>
    </p:spTree>
    <p:extLst>
      <p:ext uri="{BB962C8B-B14F-4D97-AF65-F5344CB8AC3E}">
        <p14:creationId xmlns:p14="http://schemas.microsoft.com/office/powerpoint/2010/main" val="871866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Qualities (System QAs)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631266"/>
          </a:xfrm>
        </p:spPr>
        <p:txBody>
          <a:bodyPr>
            <a:normAutofit/>
          </a:bodyPr>
          <a:lstStyle/>
          <a:p>
            <a:r>
              <a:rPr lang="en-US" b="1" dirty="0"/>
              <a:t>Time</a:t>
            </a:r>
            <a:r>
              <a:rPr lang="en-US" dirty="0"/>
              <a:t> </a:t>
            </a:r>
            <a:r>
              <a:rPr lang="en-US" b="1" dirty="0"/>
              <a:t>to mark</a:t>
            </a:r>
            <a:r>
              <a:rPr lang="en-US" dirty="0"/>
              <a:t>et (buy or reuse)</a:t>
            </a:r>
          </a:p>
          <a:p>
            <a:pPr lvl="1"/>
            <a:r>
              <a:rPr lang="en-US" dirty="0"/>
              <a:t>buy VS reuse imperfect fit VS create something VS create exact fit </a:t>
            </a:r>
          </a:p>
          <a:p>
            <a:r>
              <a:rPr lang="en-US" b="1" dirty="0"/>
              <a:t>Cost</a:t>
            </a:r>
            <a:r>
              <a:rPr lang="en-US" dirty="0"/>
              <a:t> and </a:t>
            </a:r>
            <a:r>
              <a:rPr lang="en-US" b="1" dirty="0"/>
              <a:t>benefit</a:t>
            </a:r>
            <a:r>
              <a:rPr lang="en-US" dirty="0"/>
              <a:t> (tradeoffs)</a:t>
            </a:r>
          </a:p>
          <a:p>
            <a:pPr lvl="1"/>
            <a:r>
              <a:rPr lang="en-US" dirty="0"/>
              <a:t>ideal solution vs good enough</a:t>
            </a:r>
          </a:p>
          <a:p>
            <a:pPr lvl="2"/>
            <a:r>
              <a:rPr lang="en-US" sz="1800" dirty="0"/>
              <a:t>beginner architects’ course</a:t>
            </a:r>
          </a:p>
          <a:p>
            <a:r>
              <a:rPr lang="en-US" dirty="0"/>
              <a:t>Projected </a:t>
            </a:r>
            <a:r>
              <a:rPr lang="en-US" b="1" dirty="0"/>
              <a:t>lifetime</a:t>
            </a:r>
            <a:r>
              <a:rPr lang="en-US" dirty="0"/>
              <a:t> (modifiability, scalability, portability)</a:t>
            </a:r>
          </a:p>
          <a:p>
            <a:pPr lvl="1"/>
            <a:r>
              <a:rPr lang="en-US" dirty="0"/>
              <a:t>3 month = simple throwaway solution</a:t>
            </a:r>
          </a:p>
          <a:p>
            <a:pPr lvl="1"/>
            <a:r>
              <a:rPr lang="en-US" dirty="0"/>
              <a:t>30 years = full scale system</a:t>
            </a:r>
          </a:p>
          <a:p>
            <a:r>
              <a:rPr lang="en-US" dirty="0"/>
              <a:t>Target </a:t>
            </a:r>
            <a:r>
              <a:rPr lang="en-US" b="1" dirty="0"/>
              <a:t>market</a:t>
            </a:r>
            <a:r>
              <a:rPr lang="en-US" dirty="0"/>
              <a:t> (product line strategy, reliability, performance, usability)</a:t>
            </a:r>
          </a:p>
          <a:p>
            <a:pPr lvl="1"/>
            <a:r>
              <a:rPr lang="en-US" dirty="0"/>
              <a:t>mass-market = UI &amp; UX are critical</a:t>
            </a:r>
          </a:p>
          <a:p>
            <a:pPr lvl="1"/>
            <a:r>
              <a:rPr lang="en-US" dirty="0"/>
              <a:t>internal tool = it works? Great!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3F4291-1AD4-0049-6976-7DD2241AF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F5B7F05-1DAE-57A1-BDBB-B45AC80A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Qualities (System QAs)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9A763-EA34-2BBD-ED25-F21FB3074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631266"/>
          </a:xfrm>
        </p:spPr>
        <p:txBody>
          <a:bodyPr>
            <a:normAutofit/>
          </a:bodyPr>
          <a:lstStyle/>
          <a:p>
            <a:r>
              <a:rPr lang="en-US" b="1" dirty="0"/>
              <a:t>Rollout schedule</a:t>
            </a:r>
            <a:r>
              <a:rPr lang="en-US" dirty="0"/>
              <a:t> (scope and scale, deployment flexibility)</a:t>
            </a:r>
          </a:p>
          <a:p>
            <a:pPr lvl="1"/>
            <a:r>
              <a:rPr lang="en-US" dirty="0"/>
              <a:t>gradual VS canary VS global</a:t>
            </a:r>
          </a:p>
          <a:p>
            <a:pPr lvl="1"/>
            <a:r>
              <a:rPr lang="en-US" dirty="0"/>
              <a:t>feature flags</a:t>
            </a:r>
          </a:p>
          <a:p>
            <a:pPr lvl="1"/>
            <a:r>
              <a:rPr lang="en-US" dirty="0"/>
              <a:t>A/B testing</a:t>
            </a:r>
          </a:p>
          <a:p>
            <a:r>
              <a:rPr lang="en-US" b="1" dirty="0"/>
              <a:t>Integration</a:t>
            </a:r>
            <a:r>
              <a:rPr lang="en-US" dirty="0"/>
              <a:t> with legacy and external systems (interfaces, constraints, interoperability)</a:t>
            </a:r>
          </a:p>
          <a:p>
            <a:pPr lvl="1"/>
            <a:r>
              <a:rPr lang="en-US" dirty="0"/>
              <a:t>will affect at least a part of the system</a:t>
            </a:r>
          </a:p>
          <a:p>
            <a:r>
              <a:rPr lang="en-US" b="1" dirty="0"/>
              <a:t>Constraints</a:t>
            </a:r>
            <a:r>
              <a:rPr lang="en-US" dirty="0"/>
              <a:t> (safety, security, modifiability, …)</a:t>
            </a:r>
          </a:p>
          <a:p>
            <a:r>
              <a:rPr lang="en-US" b="1" dirty="0"/>
              <a:t>Regulatory</a:t>
            </a:r>
            <a:r>
              <a:rPr lang="en-US" dirty="0"/>
              <a:t> requirements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10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Architectural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Conceptual integrity</a:t>
            </a:r>
            <a:r>
              <a:rPr lang="en-US" dirty="0"/>
              <a:t> – consistency, do similar things in similar ways</a:t>
            </a:r>
          </a:p>
          <a:p>
            <a:pPr lvl="1"/>
            <a:r>
              <a:rPr lang="en-US" sz="1900" dirty="0"/>
              <a:t>all services use REST + JSON</a:t>
            </a:r>
          </a:p>
          <a:p>
            <a:pPr lvl="2"/>
            <a:r>
              <a:rPr lang="en-US" sz="1900" dirty="0"/>
              <a:t>instead of the zoo – JSON, </a:t>
            </a:r>
            <a:r>
              <a:rPr lang="en-US" sz="1900" dirty="0" err="1"/>
              <a:t>gRPC</a:t>
            </a:r>
            <a:r>
              <a:rPr lang="en-US" sz="1900" dirty="0"/>
              <a:t>, </a:t>
            </a:r>
            <a:r>
              <a:rPr lang="en-US" sz="1900" dirty="0" err="1"/>
              <a:t>GraphQL</a:t>
            </a:r>
            <a:r>
              <a:rPr lang="en-US" sz="1900" dirty="0"/>
              <a:t>, </a:t>
            </a:r>
            <a:r>
              <a:rPr lang="en-US" sz="1900" dirty="0" err="1"/>
              <a:t>WebSockets</a:t>
            </a:r>
            <a:r>
              <a:rPr lang="en-US" sz="1900" dirty="0"/>
              <a:t>, MQ, </a:t>
            </a:r>
            <a:r>
              <a:rPr lang="en-US" sz="1900" dirty="0" err="1"/>
              <a:t>etc</a:t>
            </a:r>
            <a:endParaRPr lang="en-US" sz="1900" dirty="0"/>
          </a:p>
          <a:p>
            <a:pPr lvl="1"/>
            <a:r>
              <a:rPr lang="en-US" sz="1900" dirty="0"/>
              <a:t>sometimes need make optimal choices</a:t>
            </a:r>
          </a:p>
          <a:p>
            <a:r>
              <a:rPr lang="en-US" b="1" dirty="0"/>
              <a:t>Correctness and completeness</a:t>
            </a:r>
          </a:p>
          <a:p>
            <a:pPr lvl="1"/>
            <a:r>
              <a:rPr lang="en-US" dirty="0"/>
              <a:t>=&gt; architecture addresses requirements correctly</a:t>
            </a:r>
          </a:p>
          <a:p>
            <a:pPr lvl="1"/>
            <a:r>
              <a:rPr lang="en-US" dirty="0"/>
              <a:t>=&gt; it covers ALL requirements EVERYWHERE</a:t>
            </a:r>
          </a:p>
          <a:p>
            <a:pPr lvl="1"/>
            <a:r>
              <a:rPr lang="en-US" dirty="0"/>
              <a:t>e.g., multi-language system</a:t>
            </a:r>
          </a:p>
          <a:p>
            <a:pPr lvl="2"/>
            <a:r>
              <a:rPr lang="en-US" sz="1800" dirty="0"/>
              <a:t>does it support it everywhere?</a:t>
            </a:r>
          </a:p>
          <a:p>
            <a:pPr lvl="3"/>
            <a:r>
              <a:rPr lang="en-US" sz="1800" dirty="0"/>
              <a:t>UI, API, DB, </a:t>
            </a:r>
            <a:r>
              <a:rPr lang="en-US" sz="1800" dirty="0" err="1"/>
              <a:t>etc</a:t>
            </a:r>
            <a:endParaRPr 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11597-9635-FA1E-F5DA-4BF2518C8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2ECA-7A79-4609-C79B-0DFFDFF8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Architectural 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EFB8D-7472-D04D-DEDB-09FF2330B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Traceability</a:t>
            </a:r>
          </a:p>
          <a:p>
            <a:pPr lvl="1"/>
            <a:r>
              <a:rPr lang="en-US" dirty="0"/>
              <a:t>Can you trace back your architecture decision to the original requirement?</a:t>
            </a:r>
          </a:p>
          <a:p>
            <a:pPr lvl="2"/>
            <a:r>
              <a:rPr lang="en-US" sz="1800" dirty="0"/>
              <a:t>e.g. uses FIPS-140 certified encryption algorithm to be accepted by the Pentagon as a customer</a:t>
            </a:r>
          </a:p>
          <a:p>
            <a:pPr lvl="2"/>
            <a:r>
              <a:rPr lang="en-US" sz="1800" dirty="0"/>
              <a:t>e.g. requires content to be in Simplified Chinese and satisfy all Section-508 accessibility requirements (Client usability spec)</a:t>
            </a:r>
          </a:p>
          <a:p>
            <a:pPr lvl="2"/>
            <a:r>
              <a:rPr lang="en-US" sz="1800" dirty="0"/>
              <a:t>e.g. must allow backups of full data-sets within 1 hour to meet data loss constraints</a:t>
            </a:r>
          </a:p>
        </p:txBody>
      </p:sp>
    </p:spTree>
    <p:extLst>
      <p:ext uri="{BB962C8B-B14F-4D97-AF65-F5344CB8AC3E}">
        <p14:creationId xmlns:p14="http://schemas.microsoft.com/office/powerpoint/2010/main" val="487888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B5670-7033-41F4-9A60-22B4065D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Traceability Matrix example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DB5E837-A9E9-4A82-9CC3-540F519835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068870"/>
              </p:ext>
            </p:extLst>
          </p:nvPr>
        </p:nvGraphicFramePr>
        <p:xfrm>
          <a:off x="822324" y="1846263"/>
          <a:ext cx="7559676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60623754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34679234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23545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324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FIPs libraries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FIPS-140 certified encryption algorithm to be accepted by the Pentagon as a 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Business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6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508-Compliance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 Will be sold in China mainland and satisfy all Section-508 accessibility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Marketing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245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Simplified Chinese translation and character 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… Will be sold in China mainland and satisfy all Section-508 accessibility requirements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Marketing goals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172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10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AF6914C-46BA-6E04-8FE7-9088E789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5770563" cy="847725"/>
          </a:xfrm>
        </p:spPr>
        <p:txBody>
          <a:bodyPr>
            <a:normAutofit/>
          </a:bodyPr>
          <a:lstStyle/>
          <a:p>
            <a:r>
              <a:rPr lang="en-US" altLang="en-US" dirty="0"/>
              <a:t>Scenarios and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E865-B03B-1D1B-94ED-62E0DEAD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Scenario</a:t>
            </a:r>
          </a:p>
          <a:p>
            <a:pPr lvl="1">
              <a:defRPr/>
            </a:pPr>
            <a:r>
              <a:rPr lang="en-US" dirty="0"/>
              <a:t>longer narrative of user and system interactions to accomplish a goal</a:t>
            </a:r>
          </a:p>
          <a:p>
            <a:pPr lvl="1">
              <a:defRPr/>
            </a:pPr>
            <a:r>
              <a:rPr lang="en-US" dirty="0"/>
              <a:t>who? Context? Why? Motivation? Actions?</a:t>
            </a:r>
          </a:p>
          <a:p>
            <a:pPr lvl="1">
              <a:defRPr/>
            </a:pPr>
            <a:r>
              <a:rPr lang="en-US" dirty="0"/>
              <a:t>narration, details, a lot of context</a:t>
            </a:r>
          </a:p>
          <a:p>
            <a:pPr lvl="1">
              <a:defRPr/>
            </a:pPr>
            <a:r>
              <a:rPr lang="en-US" dirty="0"/>
              <a:t>not just interactions</a:t>
            </a:r>
          </a:p>
          <a:p>
            <a:pPr lvl="1">
              <a:defRPr/>
            </a:pPr>
            <a:r>
              <a:rPr lang="en-US" dirty="0"/>
              <a:t>e.g., renting a car for an outdoor trip</a:t>
            </a:r>
          </a:p>
          <a:p>
            <a:pPr>
              <a:defRPr/>
            </a:pPr>
            <a:r>
              <a:rPr lang="en-US" dirty="0"/>
              <a:t>User story</a:t>
            </a:r>
          </a:p>
          <a:p>
            <a:pPr lvl="1">
              <a:defRPr/>
            </a:pPr>
            <a:r>
              <a:rPr lang="en-US" dirty="0"/>
              <a:t>one specific interaction</a:t>
            </a:r>
          </a:p>
          <a:p>
            <a:pPr lvl="1">
              <a:defRPr/>
            </a:pPr>
            <a:r>
              <a:rPr lang="en-US" dirty="0"/>
              <a:t>possible template…</a:t>
            </a:r>
          </a:p>
          <a:p>
            <a:pPr marL="534988" lvl="1" indent="0">
              <a:buFont typeface="Symbol" panose="05050102010706020507" pitchFamily="18" charset="2"/>
              <a:buNone/>
              <a:defRPr/>
            </a:pPr>
            <a:r>
              <a:rPr lang="en-US" dirty="0"/>
              <a:t>As a &lt;user role&gt;, I want &lt;action&gt; so that &lt;reason&gt;.</a:t>
            </a:r>
          </a:p>
          <a:p>
            <a:pPr marL="534988" lvl="1" indent="0">
              <a:buFont typeface="Symbol" panose="05050102010706020507" pitchFamily="18" charset="2"/>
              <a:buNone/>
              <a:defRPr/>
            </a:pPr>
            <a:r>
              <a:rPr lang="en-US" dirty="0"/>
              <a:t>As a professor, I want to put F as everyone’s grade at once, so that I fail all students without efforts</a:t>
            </a:r>
          </a:p>
          <a:p>
            <a:pPr>
              <a:defRPr/>
            </a:pPr>
            <a:r>
              <a:rPr lang="en-US" b="1" dirty="0"/>
              <a:t>Natural</a:t>
            </a:r>
            <a:r>
              <a:rPr lang="en-US" dirty="0"/>
              <a:t>, </a:t>
            </a:r>
            <a:r>
              <a:rPr lang="en-US" b="1" dirty="0"/>
              <a:t>easy</a:t>
            </a:r>
            <a:r>
              <a:rPr lang="en-US" dirty="0"/>
              <a:t> to create, </a:t>
            </a:r>
            <a:r>
              <a:rPr lang="en-US" b="1" dirty="0"/>
              <a:t>understandable</a:t>
            </a:r>
            <a:r>
              <a:rPr lang="en-US" dirty="0"/>
              <a:t> but may be </a:t>
            </a:r>
            <a:r>
              <a:rPr lang="en-US" b="1" dirty="0"/>
              <a:t>incomplete</a:t>
            </a:r>
            <a:r>
              <a:rPr lang="en-US" dirty="0"/>
              <a:t> and </a:t>
            </a:r>
            <a:r>
              <a:rPr lang="en-US" b="1" dirty="0"/>
              <a:t>ambiguous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11644E3-D558-6059-23E3-4420BD0F7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4683125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Use Cases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5AF2097-871A-DA45-38E2-1D252E761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543800" cy="412273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en-US" b="1" dirty="0"/>
              <a:t>Interaction</a:t>
            </a:r>
            <a:r>
              <a:rPr lang="en-US" altLang="en-US" dirty="0"/>
              <a:t> between a </a:t>
            </a:r>
            <a:r>
              <a:rPr lang="en-US" altLang="en-US" b="1" dirty="0"/>
              <a:t>user</a:t>
            </a:r>
            <a:r>
              <a:rPr lang="en-US" altLang="en-US" dirty="0"/>
              <a:t> and a </a:t>
            </a:r>
            <a:r>
              <a:rPr lang="en-US" altLang="en-US" b="1" dirty="0"/>
              <a:t>system</a:t>
            </a:r>
          </a:p>
          <a:p>
            <a:pPr lvl="1">
              <a:defRPr/>
            </a:pPr>
            <a:r>
              <a:rPr lang="en-US" altLang="en-US" dirty="0"/>
              <a:t>user has a goal</a:t>
            </a:r>
          </a:p>
          <a:p>
            <a:pPr lvl="2">
              <a:defRPr/>
            </a:pPr>
            <a:r>
              <a:rPr lang="en-US" altLang="en-US" sz="1800" dirty="0"/>
              <a:t>focus on the goal and value</a:t>
            </a:r>
          </a:p>
          <a:p>
            <a:pPr lvl="1">
              <a:defRPr/>
            </a:pPr>
            <a:r>
              <a:rPr lang="en-US" altLang="en-US" dirty="0"/>
              <a:t>describes a user journey</a:t>
            </a:r>
          </a:p>
          <a:p>
            <a:pPr lvl="2">
              <a:defRPr/>
            </a:pPr>
            <a:r>
              <a:rPr lang="en-US" altLang="en-US" sz="1800" dirty="0"/>
              <a:t>from the start to the end</a:t>
            </a:r>
          </a:p>
          <a:p>
            <a:pPr lvl="2">
              <a:defRPr/>
            </a:pPr>
            <a:r>
              <a:rPr lang="en-US" altLang="en-US" sz="1800" dirty="0"/>
              <a:t>not just one interaction</a:t>
            </a:r>
          </a:p>
          <a:p>
            <a:pPr lvl="1">
              <a:defRPr/>
            </a:pPr>
            <a:r>
              <a:rPr lang="en-US" altLang="en-US" dirty="0"/>
              <a:t>user point of view</a:t>
            </a:r>
          </a:p>
          <a:p>
            <a:pPr lvl="2">
              <a:defRPr/>
            </a:pPr>
            <a:r>
              <a:rPr lang="en-US" altLang="en-US" sz="1800" dirty="0"/>
              <a:t>system = black box</a:t>
            </a:r>
          </a:p>
          <a:p>
            <a:pPr lvl="2">
              <a:defRPr/>
            </a:pPr>
            <a:r>
              <a:rPr lang="en-US" altLang="en-US" sz="1800" dirty="0"/>
              <a:t>explains the big picture</a:t>
            </a:r>
          </a:p>
          <a:p>
            <a:pPr lvl="3">
              <a:defRPr/>
            </a:pPr>
            <a:r>
              <a:rPr lang="en-US" altLang="en-US" sz="1800" dirty="0"/>
              <a:t>unlike user stories</a:t>
            </a:r>
          </a:p>
          <a:p>
            <a:pPr lvl="3">
              <a:defRPr/>
            </a:pPr>
            <a:r>
              <a:rPr lang="en-US" altLang="en-US" sz="1800" dirty="0"/>
              <a:t>not as big as scenarios</a:t>
            </a:r>
          </a:p>
          <a:p>
            <a:pPr lvl="1">
              <a:defRPr/>
            </a:pPr>
            <a:r>
              <a:rPr lang="en-US" altLang="en-US" dirty="0"/>
              <a:t>all use cases = all things system must do</a:t>
            </a:r>
          </a:p>
          <a:p>
            <a:pPr lvl="2">
              <a:defRPr/>
            </a:pPr>
            <a:r>
              <a:rPr lang="en-US" altLang="en-US" sz="1800" dirty="0"/>
              <a:t>system decomposition (in a way)</a:t>
            </a:r>
          </a:p>
          <a:p>
            <a:pPr eaLnBrk="1" hangingPunct="1">
              <a:defRPr/>
            </a:pPr>
            <a:endParaRPr lang="en-US" altLang="en-US" b="1" dirty="0"/>
          </a:p>
          <a:p>
            <a:pPr marL="114300" indent="0" eaLnBrk="1" hangingPunct="1">
              <a:buFont typeface="Symbol" panose="05050102010706020507" pitchFamily="18" charset="2"/>
              <a:buNone/>
              <a:defRPr/>
            </a:pPr>
            <a:endParaRPr lang="en-US" altLang="en-US" b="1" dirty="0"/>
          </a:p>
          <a:p>
            <a:pPr lvl="1" eaLnBrk="1" hangingPunct="1">
              <a:defRPr/>
            </a:pPr>
            <a:endParaRPr lang="en-US" altLang="en-US" b="1" dirty="0"/>
          </a:p>
          <a:p>
            <a:pPr eaLnBrk="1" hangingPunct="1">
              <a:buFont typeface="Symbol" panose="05050102010706020507" pitchFamily="18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E83E56B-98CA-7D43-4CA5-D9B5AD93E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6248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Use Case Descriptions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0CC747E-ED09-FA7F-5AA7-03B925316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2057400"/>
            <a:ext cx="8001000" cy="4122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Use case describes </a:t>
            </a:r>
            <a:r>
              <a:rPr lang="en-US" altLang="en-US" b="1" dirty="0"/>
              <a:t>functional steps </a:t>
            </a:r>
            <a:r>
              <a:rPr lang="en-US" altLang="en-US" dirty="0"/>
              <a:t>detailed enough to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Specify requirements</a:t>
            </a:r>
            <a:endParaRPr lang="en-US" altLang="en-US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Begin early </a:t>
            </a:r>
            <a:r>
              <a:rPr lang="en-US" altLang="en-US" b="1" dirty="0"/>
              <a:t>design</a:t>
            </a:r>
            <a:r>
              <a:rPr lang="en-US" altLang="en-US" dirty="0"/>
              <a:t> work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Ensure stakeholders / users / </a:t>
            </a:r>
            <a:r>
              <a:rPr lang="en-US" altLang="en-US" dirty="0" err="1"/>
              <a:t>devteam</a:t>
            </a:r>
            <a:r>
              <a:rPr lang="en-US" altLang="en-US" dirty="0"/>
              <a:t> agree on the system functionality</a:t>
            </a:r>
            <a:endParaRPr lang="en-US" altLang="en-US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The details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Name and description – what the UC is about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Actors – who interacts with the system (specify)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Primary </a:t>
            </a:r>
            <a:r>
              <a:rPr lang="en-US" altLang="en-US" b="1" dirty="0"/>
              <a:t>flow of events</a:t>
            </a:r>
            <a:r>
              <a:rPr lang="en-US" altLang="en-US" dirty="0"/>
              <a:t> (as related stories) – happy path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Secondary </a:t>
            </a:r>
            <a:r>
              <a:rPr lang="en-US" altLang="en-US" b="1" dirty="0"/>
              <a:t>alternative</a:t>
            </a:r>
            <a:r>
              <a:rPr lang="en-US" altLang="en-US" dirty="0"/>
              <a:t> and/or </a:t>
            </a:r>
            <a:r>
              <a:rPr lang="en-US" altLang="en-US" b="1" dirty="0"/>
              <a:t>exception</a:t>
            </a:r>
            <a:r>
              <a:rPr lang="en-US" altLang="en-US" dirty="0"/>
              <a:t> </a:t>
            </a:r>
            <a:r>
              <a:rPr lang="en-US" altLang="en-US" b="1" dirty="0"/>
              <a:t>flow of events </a:t>
            </a:r>
            <a:r>
              <a:rPr lang="en-US" altLang="en-US" dirty="0"/>
              <a:t>- what if</a:t>
            </a:r>
            <a:endParaRPr lang="en-US" altLang="en-US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System </a:t>
            </a:r>
            <a:r>
              <a:rPr lang="en-US" altLang="en-US" b="1" dirty="0"/>
              <a:t>preconditions </a:t>
            </a:r>
            <a:r>
              <a:rPr lang="en-US" altLang="en-US" dirty="0"/>
              <a:t>– system state before</a:t>
            </a:r>
            <a:endParaRPr lang="en-US" altLang="en-US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System </a:t>
            </a:r>
            <a:r>
              <a:rPr lang="en-US" altLang="en-US" b="1" dirty="0"/>
              <a:t>post conditions</a:t>
            </a:r>
            <a:r>
              <a:rPr lang="en-US" altLang="en-US" dirty="0"/>
              <a:t> – system state after</a:t>
            </a:r>
            <a:endParaRPr lang="en-US" altLang="en-US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b="1" dirty="0"/>
              <a:t>Supplemental</a:t>
            </a:r>
            <a:r>
              <a:rPr lang="en-US" altLang="en-US" dirty="0"/>
              <a:t> information – </a:t>
            </a:r>
            <a:r>
              <a:rPr lang="en-US" altLang="en-US" b="1" dirty="0"/>
              <a:t>non-functional</a:t>
            </a:r>
            <a:r>
              <a:rPr lang="en-US" altLang="en-US" dirty="0"/>
              <a:t> requirements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8779657-89C7-728E-F13C-92BAB603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5843588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“Why Use Cases at All?”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A5B2088-81B2-D3B2-0077-026E35BF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7467600" cy="412273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en-US" dirty="0"/>
              <a:t>We have user stories and scenarios!</a:t>
            </a:r>
          </a:p>
          <a:p>
            <a:pPr lvl="1">
              <a:defRPr/>
            </a:pPr>
            <a:r>
              <a:rPr lang="en-US" altLang="en-US" dirty="0"/>
              <a:t>Scenarios too narrative</a:t>
            </a:r>
          </a:p>
          <a:p>
            <a:pPr lvl="1">
              <a:defRPr/>
            </a:pPr>
            <a:r>
              <a:rPr lang="en-US" altLang="en-US" dirty="0"/>
              <a:t>User stores too narrow</a:t>
            </a:r>
          </a:p>
          <a:p>
            <a:pPr lvl="1">
              <a:defRPr/>
            </a:pPr>
            <a:r>
              <a:rPr lang="en-US" altLang="en-US" dirty="0"/>
              <a:t>Middle ground</a:t>
            </a:r>
          </a:p>
          <a:p>
            <a:pPr lvl="1">
              <a:defRPr/>
            </a:pPr>
            <a:r>
              <a:rPr lang="en-US" altLang="en-US" dirty="0"/>
              <a:t>Outline</a:t>
            </a:r>
            <a:r>
              <a:rPr lang="en-US" altLang="en-US" b="1" dirty="0"/>
              <a:t> </a:t>
            </a:r>
            <a:r>
              <a:rPr lang="en-US" altLang="en-US" dirty="0"/>
              <a:t>features and capabilities</a:t>
            </a:r>
          </a:p>
          <a:p>
            <a:pPr lvl="1" eaLnBrk="1" hangingPunct="1">
              <a:defRPr/>
            </a:pPr>
            <a:r>
              <a:rPr lang="en-US" altLang="en-US" dirty="0"/>
              <a:t>Basis for </a:t>
            </a:r>
          </a:p>
          <a:p>
            <a:pPr lvl="2">
              <a:defRPr/>
            </a:pPr>
            <a:r>
              <a:rPr lang="en-US" altLang="en-US" sz="1800" dirty="0"/>
              <a:t>revising requirements</a:t>
            </a:r>
          </a:p>
          <a:p>
            <a:pPr lvl="3">
              <a:defRPr/>
            </a:pPr>
            <a:r>
              <a:rPr lang="en-US" altLang="en-US" sz="1800" dirty="0"/>
              <a:t>if business changes</a:t>
            </a:r>
          </a:p>
          <a:p>
            <a:pPr lvl="2">
              <a:defRPr/>
            </a:pPr>
            <a:r>
              <a:rPr lang="en-US" altLang="en-US" sz="1800" dirty="0"/>
              <a:t>innovations – what else the system can do</a:t>
            </a:r>
          </a:p>
          <a:p>
            <a:pPr lvl="1">
              <a:defRPr/>
            </a:pPr>
            <a:r>
              <a:rPr lang="en-US" altLang="en-US" dirty="0"/>
              <a:t>Exception flow</a:t>
            </a:r>
          </a:p>
          <a:p>
            <a:pPr lvl="2">
              <a:defRPr/>
            </a:pPr>
            <a:r>
              <a:rPr lang="en-US" altLang="en-US" sz="1800" dirty="0"/>
              <a:t>something is wrong</a:t>
            </a:r>
          </a:p>
          <a:p>
            <a:pPr lvl="3">
              <a:defRPr/>
            </a:pPr>
            <a:r>
              <a:rPr lang="en-US" altLang="en-US" sz="1800" dirty="0"/>
              <a:t>e.g., password reset link is expired</a:t>
            </a:r>
          </a:p>
          <a:p>
            <a:pPr lvl="2">
              <a:defRPr/>
            </a:pPr>
            <a:r>
              <a:rPr lang="en-US" altLang="en-US" sz="1800" dirty="0"/>
              <a:t>how does the system behave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4EE64-7449-3A3D-936D-39637FB01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D8FBD-921D-36F7-1E6C-5F6548570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Requirement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898B7-9BCF-CC0C-F295-B77E4E481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737360"/>
            <a:ext cx="7543801" cy="4834035"/>
          </a:xfrm>
        </p:spPr>
        <p:txBody>
          <a:bodyPr>
            <a:normAutofit/>
          </a:bodyPr>
          <a:lstStyle/>
          <a:p>
            <a:r>
              <a:rPr lang="en-US" b="1" dirty="0"/>
              <a:t>Non-functional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qualities of the system</a:t>
            </a:r>
          </a:p>
          <a:p>
            <a:pPr lvl="1"/>
            <a:r>
              <a:rPr lang="en-US" dirty="0"/>
              <a:t>types</a:t>
            </a:r>
          </a:p>
          <a:p>
            <a:pPr lvl="2"/>
            <a:r>
              <a:rPr lang="en-US" sz="1600" b="1" dirty="0"/>
              <a:t>Quality attributes </a:t>
            </a:r>
            <a:r>
              <a:rPr lang="en-US" sz="1600" dirty="0"/>
              <a:t>(the “abilities”)</a:t>
            </a:r>
          </a:p>
          <a:p>
            <a:pPr lvl="3"/>
            <a:r>
              <a:rPr lang="en-US" sz="1600" dirty="0"/>
              <a:t>performance – each request &lt; 100 </a:t>
            </a:r>
            <a:r>
              <a:rPr lang="en-US" sz="1600" dirty="0" err="1"/>
              <a:t>ms</a:t>
            </a:r>
            <a:endParaRPr lang="en-US" sz="1600" dirty="0"/>
          </a:p>
          <a:p>
            <a:pPr lvl="3"/>
            <a:r>
              <a:rPr lang="en-US" sz="1600" dirty="0"/>
              <a:t>scalability – at least 1000 concurrent users (be careful – what actions?)</a:t>
            </a:r>
          </a:p>
          <a:p>
            <a:pPr lvl="3"/>
            <a:r>
              <a:rPr lang="en-US" sz="1600" dirty="0"/>
              <a:t>security – passwords are hashed &amp; salted</a:t>
            </a:r>
          </a:p>
          <a:p>
            <a:pPr lvl="3"/>
            <a:r>
              <a:rPr lang="en-US" sz="1600" dirty="0" err="1"/>
              <a:t>etc</a:t>
            </a:r>
            <a:endParaRPr lang="en-US" sz="1600" dirty="0"/>
          </a:p>
          <a:p>
            <a:pPr lvl="2"/>
            <a:r>
              <a:rPr lang="en-US" sz="1600" b="1" dirty="0"/>
              <a:t>Business</a:t>
            </a:r>
          </a:p>
          <a:p>
            <a:pPr lvl="3"/>
            <a:r>
              <a:rPr lang="en-US" sz="1600" dirty="0"/>
              <a:t>regulatory / compliance – GDPR, data retention, </a:t>
            </a:r>
            <a:r>
              <a:rPr lang="en-US" sz="1600" dirty="0" err="1"/>
              <a:t>etc</a:t>
            </a:r>
            <a:endParaRPr lang="en-US" sz="1600" dirty="0"/>
          </a:p>
          <a:p>
            <a:pPr lvl="3"/>
            <a:r>
              <a:rPr lang="en-US" sz="1600" dirty="0"/>
              <a:t>i18s</a:t>
            </a:r>
          </a:p>
          <a:p>
            <a:pPr lvl="3"/>
            <a:r>
              <a:rPr lang="en-US" sz="1600" dirty="0" err="1"/>
              <a:t>etc</a:t>
            </a:r>
            <a:endParaRPr lang="en-US" sz="1600" dirty="0"/>
          </a:p>
          <a:p>
            <a:pPr lvl="2"/>
            <a:r>
              <a:rPr lang="en-US" sz="1600" b="1" dirty="0"/>
              <a:t>Architectural</a:t>
            </a:r>
          </a:p>
          <a:p>
            <a:pPr lvl="3"/>
            <a:r>
              <a:rPr lang="en-US" sz="1600" dirty="0" err="1"/>
              <a:t>deployability</a:t>
            </a:r>
            <a:r>
              <a:rPr lang="en-US" sz="1600" dirty="0"/>
              <a:t> – deployable on-premise &amp; to a cloud</a:t>
            </a:r>
          </a:p>
          <a:p>
            <a:pPr lvl="3"/>
            <a:r>
              <a:rPr lang="en-US" sz="1600" dirty="0"/>
              <a:t>extensibility – new notification channels as plugins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64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BF1C2-E72F-5333-A9B9-CD1DF0B7B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439AF78-4378-E857-33A7-1C0F5407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5843588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“Why Use Cases at All?”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E51ACC58-8B6B-CDFD-7E58-DC80F4062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7467600" cy="41227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/>
              <a:t>We have user stories and scenarios!</a:t>
            </a:r>
          </a:p>
          <a:p>
            <a:pPr lvl="1">
              <a:defRPr/>
            </a:pPr>
            <a:r>
              <a:rPr lang="en-US" altLang="en-US" dirty="0"/>
              <a:t>Helps to start decomposing</a:t>
            </a:r>
          </a:p>
          <a:p>
            <a:pPr lvl="2">
              <a:defRPr/>
            </a:pPr>
            <a:r>
              <a:rPr lang="en-US" altLang="en-US" sz="1800" dirty="0"/>
              <a:t>=&gt; requirement writing</a:t>
            </a:r>
          </a:p>
          <a:p>
            <a:pPr lvl="2">
              <a:defRPr/>
            </a:pPr>
            <a:r>
              <a:rPr lang="en-US" altLang="en-US" sz="1800" dirty="0"/>
              <a:t>=&gt; requirement clarification</a:t>
            </a:r>
          </a:p>
          <a:p>
            <a:pPr lvl="3">
              <a:defRPr/>
            </a:pPr>
            <a:r>
              <a:rPr lang="en-US" altLang="en-US" sz="1800" dirty="0"/>
              <a:t>hey, stakeholder, this nuance is missing</a:t>
            </a:r>
          </a:p>
          <a:p>
            <a:pPr lvl="2">
              <a:defRPr/>
            </a:pPr>
            <a:r>
              <a:rPr lang="en-US" altLang="en-US" sz="1800" dirty="0"/>
              <a:t>=&gt; early system design</a:t>
            </a:r>
          </a:p>
          <a:p>
            <a:pPr lvl="1">
              <a:defRPr/>
            </a:pPr>
            <a:r>
              <a:rPr lang="en-US" altLang="en-US" sz="2200" dirty="0"/>
              <a:t>Also</a:t>
            </a:r>
          </a:p>
          <a:p>
            <a:pPr lvl="2">
              <a:defRPr/>
            </a:pPr>
            <a:r>
              <a:rPr lang="en-US" altLang="en-US" sz="1800" dirty="0"/>
              <a:t>estimations</a:t>
            </a:r>
          </a:p>
          <a:p>
            <a:pPr lvl="2">
              <a:defRPr/>
            </a:pPr>
            <a:r>
              <a:rPr lang="en-US" altLang="en-US" sz="1800" dirty="0"/>
              <a:t>planning</a:t>
            </a:r>
          </a:p>
          <a:p>
            <a:pPr lvl="2">
              <a:defRPr/>
            </a:pPr>
            <a:r>
              <a:rPr lang="en-US" altLang="en-US" sz="1800" dirty="0"/>
              <a:t>UI design / flow</a:t>
            </a:r>
          </a:p>
          <a:p>
            <a:pPr lvl="2">
              <a:defRPr/>
            </a:pPr>
            <a:r>
              <a:rPr lang="en-US" altLang="en-US" sz="1800" dirty="0"/>
              <a:t>test planning</a:t>
            </a:r>
          </a:p>
          <a:p>
            <a:pPr lvl="2">
              <a:defRPr/>
            </a:pPr>
            <a:r>
              <a:rPr lang="en-US" altLang="en-US" sz="1800" dirty="0" err="1"/>
              <a:t>etc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9992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83AC806-75A1-1F85-3B9A-4923D58A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4349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ATM Model: Withdraw Cash Use Case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9FC867-3161-8C96-A832-DA293A991D3E}"/>
              </a:ext>
            </a:extLst>
          </p:cNvPr>
          <p:cNvSpPr txBox="1"/>
          <p:nvPr/>
        </p:nvSpPr>
        <p:spPr>
          <a:xfrm>
            <a:off x="571500" y="1016977"/>
            <a:ext cx="8077200" cy="55626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 </a:t>
            </a:r>
            <a:r>
              <a:rPr lang="en-US" sz="1400" b="1" dirty="0">
                <a:ea typeface="ＭＳ Ｐゴシック" pitchFamily="34" charset="-128"/>
              </a:rPr>
              <a:t>Brief Description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This use case describes how the Bank Customer uses the ATM to withdraw money his/her bank account.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 </a:t>
            </a:r>
            <a:r>
              <a:rPr lang="en-US" sz="1400" b="1" dirty="0">
                <a:ea typeface="ＭＳ Ｐゴシック" pitchFamily="34" charset="-128"/>
              </a:rPr>
              <a:t>Actors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2.1 Bank Customer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2.2 Bank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3 </a:t>
            </a:r>
            <a:r>
              <a:rPr lang="en-US" sz="1400" b="1" dirty="0">
                <a:ea typeface="ＭＳ Ｐゴシック" pitchFamily="34" charset="-128"/>
              </a:rPr>
              <a:t>Preconditions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There is an active network connection to the Bank.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 ATM has cash available.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4 </a:t>
            </a:r>
            <a:r>
              <a:rPr lang="en-US" sz="1400" b="1" dirty="0">
                <a:ea typeface="ＭＳ Ｐゴシック" pitchFamily="34" charset="-128"/>
              </a:rPr>
              <a:t>Basic Flow of Events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1. The use case begins when Bank Customer inserts their Bank Card.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2. Use Case: Validate User is performed.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3. The ATM displays the different alternatives that are available on this unit. [See Supporting Requirement SR-xxx for list of alternatives]. In this case the Bank Customer always selects “Withdraw Cash”.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4. The ATM prompts for an account. See Supporting Requirement SR-</a:t>
            </a:r>
            <a:r>
              <a:rPr lang="en-US" sz="1400" dirty="0" err="1">
                <a:ea typeface="ＭＳ Ｐゴシック" pitchFamily="34" charset="-128"/>
              </a:rPr>
              <a:t>yyy</a:t>
            </a:r>
            <a:r>
              <a:rPr lang="en-US" sz="1400" dirty="0">
                <a:ea typeface="ＭＳ Ｐゴシック" pitchFamily="34" charset="-128"/>
              </a:rPr>
              <a:t> for account types that shall be supported.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5. The Bank Customer selects an account.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6. The ATM prompts for an amount.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7. The Bank Customer enters an amount.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8. Card ID, PIN, amount and account is sent to Bank as a transaction. The Bank Consortium replies with a go/no go reply telling if the transaction is ok.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9. Then money is dispensed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10. The Bank Card is returned.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11. The receipt is printed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12. The use case ends successfully</a:t>
            </a:r>
          </a:p>
          <a:p>
            <a:pPr eaLnBrk="1" hangingPunct="1">
              <a:defRPr/>
            </a:pPr>
            <a:endParaRPr lang="en-US" sz="12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287C3A7-7607-2E21-ED24-D68F5C4F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12837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ATM Model: Withdraw Cash Use Case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D76FB-5761-B51C-8AEB-5347B83A9E65}"/>
              </a:ext>
            </a:extLst>
          </p:cNvPr>
          <p:cNvSpPr txBox="1"/>
          <p:nvPr/>
        </p:nvSpPr>
        <p:spPr>
          <a:xfrm>
            <a:off x="762000" y="1981200"/>
            <a:ext cx="72390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 </a:t>
            </a:r>
            <a:r>
              <a:rPr lang="en-US" sz="1400" b="1" dirty="0">
                <a:ea typeface="ＭＳ Ｐゴシック" pitchFamily="34" charset="-128"/>
              </a:rPr>
              <a:t>Alternative Flows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5.1 Invalid User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If in step 2 of the basic flow Bank Customer the use case: Validate User does not complete successfully, then 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1. the use case ends with a failure condition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5.2 Wrong account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If in step 8 of the basic flow the account selected by the Bank Customer is not associated with this bank card, then 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1. The ATM shall display the message “Invalid Account – please try again” </a:t>
            </a:r>
          </a:p>
          <a:p>
            <a:pPr marL="685800" lvl="1" indent="-228600" eaLnBrk="1" hangingPunct="1">
              <a:buFontTx/>
              <a:buAutoNum type="arabicPeriod" startAt="2"/>
              <a:defRPr/>
            </a:pPr>
            <a:r>
              <a:rPr lang="en-US" sz="1400" dirty="0">
                <a:ea typeface="ＭＳ Ｐゴシック" pitchFamily="34" charset="-128"/>
              </a:rPr>
              <a:t>The use case resumes at step 4</a:t>
            </a:r>
          </a:p>
          <a:p>
            <a:pPr marL="228600" indent="-228600" eaLnBrk="1" hangingPunct="1">
              <a:defRPr/>
            </a:pPr>
            <a:r>
              <a:rPr lang="en-US" sz="1400" b="1" dirty="0"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defRPr/>
            </a:pPr>
            <a:r>
              <a:rPr lang="en-US" sz="1400" b="1" dirty="0"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defRPr/>
            </a:pPr>
            <a:r>
              <a:rPr lang="en-US" sz="1400" b="1" dirty="0">
                <a:ea typeface="ＭＳ Ｐゴシック" pitchFamily="34" charset="-128"/>
              </a:rPr>
              <a:t>.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 </a:t>
            </a:r>
            <a:r>
              <a:rPr lang="en-US" sz="1400" b="1" dirty="0">
                <a:ea typeface="ＭＳ Ｐゴシック" pitchFamily="34" charset="-128"/>
              </a:rPr>
              <a:t>Post-conditions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7.1 Successful Completion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 user has received their cash and the internal logs have been updated.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7.2 Failure Condition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 logs have been updated accordingly.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143001" y="523875"/>
            <a:ext cx="5245100" cy="466725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Conceptual Integrity</a:t>
            </a:r>
          </a:p>
        </p:txBody>
      </p:sp>
      <p:pic>
        <p:nvPicPr>
          <p:cNvPr id="4" name="Picture 6" descr="A:\arc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219200"/>
            <a:ext cx="6400800" cy="4794250"/>
          </a:xfrm>
          <a:noFill/>
        </p:spPr>
      </p:pic>
    </p:spTree>
    <p:extLst>
      <p:ext uri="{BB962C8B-B14F-4D97-AF65-F5344CB8AC3E}">
        <p14:creationId xmlns:p14="http://schemas.microsoft.com/office/powerpoint/2010/main" val="29346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AC067-2460-5D11-9394-35E535A7B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DC52-638F-6318-B5C1-4A2C0198A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Requirement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CD1B0-B9ED-63B5-EB56-5CD82B4E6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8016241" cy="4023360"/>
          </a:xfrm>
        </p:spPr>
        <p:txBody>
          <a:bodyPr>
            <a:normAutofit/>
          </a:bodyPr>
          <a:lstStyle/>
          <a:p>
            <a:r>
              <a:rPr lang="en-US" b="1" dirty="0"/>
              <a:t>Constraints</a:t>
            </a:r>
            <a:r>
              <a:rPr lang="en-US" dirty="0"/>
              <a:t> -  design decisions with </a:t>
            </a:r>
            <a:r>
              <a:rPr lang="en-US" b="1" dirty="0"/>
              <a:t>zero degrees of freedom</a:t>
            </a:r>
          </a:p>
          <a:p>
            <a:pPr lvl="1"/>
            <a:r>
              <a:rPr lang="en-US" dirty="0"/>
              <a:t>made for you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sz="1800" dirty="0"/>
              <a:t>SWEN-261 - Java &amp; Spring &amp; Angular</a:t>
            </a:r>
          </a:p>
          <a:p>
            <a:pPr lvl="2"/>
            <a:r>
              <a:rPr lang="en-US" sz="1800" dirty="0"/>
              <a:t>Kafka as a queue</a:t>
            </a:r>
          </a:p>
          <a:p>
            <a:pPr lvl="2"/>
            <a:r>
              <a:rPr lang="en-US" sz="1800" dirty="0"/>
              <a:t>follow company’s SDLC processes</a:t>
            </a:r>
          </a:p>
          <a:p>
            <a:pPr lvl="2"/>
            <a:endParaRPr lang="en-US" sz="1800" dirty="0"/>
          </a:p>
          <a:p>
            <a:r>
              <a:rPr lang="en-US" dirty="0"/>
              <a:t>Constraints vs NFR</a:t>
            </a:r>
          </a:p>
          <a:p>
            <a:pPr lvl="1"/>
            <a:r>
              <a:rPr lang="en-US" dirty="0"/>
              <a:t>NFR – goal</a:t>
            </a:r>
          </a:p>
          <a:p>
            <a:pPr lvl="1"/>
            <a:r>
              <a:rPr lang="en-US" dirty="0"/>
              <a:t>Constraints – how</a:t>
            </a:r>
          </a:p>
          <a:p>
            <a:pPr lvl="1"/>
            <a:r>
              <a:rPr lang="en-US" dirty="0"/>
              <a:t>e.g., deployable on-premise &amp; to a cloud VS use k8s!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3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Attribute(QA)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“A QA is a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measureable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or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testable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property of a system that is used to indicate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how well the system satisfies the needs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of its stakeholders.” </a:t>
            </a:r>
            <a:r>
              <a:rPr lang="en-US" sz="1700" dirty="0">
                <a:solidFill>
                  <a:schemeClr val="bg1">
                    <a:lumMod val="75000"/>
                  </a:schemeClr>
                </a:solidFill>
              </a:rPr>
              <a:t>(SAiP p.63)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a functional requirement is "when the user decides to change runtime preferences a change preferences dialog shall appear”: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performance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QA might describe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how quickly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the dialog will appear; 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an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availability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QA might describe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how often this function will fail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, and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how quickly it will be repaired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; 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usability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QA might describe how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easy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it is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to learn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this function.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486400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8000"/>
                </a:solidFill>
              </a:rPr>
              <a:t>Functionality (FR) determines software architecture </a:t>
            </a:r>
          </a:p>
          <a:p>
            <a:pPr algn="ctr"/>
            <a:r>
              <a:rPr lang="en-US" sz="2200" b="1" dirty="0">
                <a:solidFill>
                  <a:srgbClr val="008000"/>
                </a:solidFill>
              </a:rPr>
              <a:t>true or false?</a:t>
            </a:r>
          </a:p>
        </p:txBody>
      </p:sp>
    </p:spTree>
    <p:extLst>
      <p:ext uri="{BB962C8B-B14F-4D97-AF65-F5344CB8AC3E}">
        <p14:creationId xmlns:p14="http://schemas.microsoft.com/office/powerpoint/2010/main" val="64527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152400"/>
            <a:ext cx="607028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Functionality and Architecture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112000" cy="4122737"/>
          </a:xfrm>
        </p:spPr>
        <p:txBody>
          <a:bodyPr>
            <a:normAutofit/>
          </a:bodyPr>
          <a:lstStyle/>
          <a:p>
            <a:r>
              <a:rPr lang="en-US" b="1" dirty="0"/>
              <a:t>Functionality alone does not determine architecture</a:t>
            </a:r>
          </a:p>
          <a:p>
            <a:pPr lvl="1"/>
            <a:r>
              <a:rPr lang="en-US" dirty="0"/>
              <a:t>various ways to implement the same functionality</a:t>
            </a:r>
          </a:p>
          <a:p>
            <a:pPr lvl="1"/>
            <a:r>
              <a:rPr lang="en-US" dirty="0"/>
              <a:t>e.g., provide weather data to users</a:t>
            </a:r>
          </a:p>
          <a:p>
            <a:pPr lvl="2"/>
            <a:r>
              <a:rPr lang="en-US" sz="1800" dirty="0"/>
              <a:t>how to design (in general)?</a:t>
            </a:r>
          </a:p>
          <a:p>
            <a:pPr lvl="3"/>
            <a:r>
              <a:rPr lang="en-US" sz="1800" dirty="0"/>
              <a:t>PHP monolith with SSR</a:t>
            </a:r>
          </a:p>
          <a:p>
            <a:pPr lvl="3"/>
            <a:r>
              <a:rPr lang="en-US" sz="1800" dirty="0"/>
              <a:t>layered microservices with React</a:t>
            </a:r>
          </a:p>
          <a:p>
            <a:pPr lvl="3"/>
            <a:r>
              <a:rPr lang="en-US" sz="1800" dirty="0"/>
              <a:t>event-driven service mesh with multiple FEs</a:t>
            </a:r>
          </a:p>
          <a:p>
            <a:pPr lvl="1"/>
            <a:r>
              <a:rPr lang="en-US" dirty="0"/>
              <a:t>So functional design doesn’t matter?</a:t>
            </a:r>
          </a:p>
          <a:p>
            <a:pPr lvl="2"/>
            <a:r>
              <a:rPr lang="en-US" sz="1800" dirty="0"/>
              <a:t>can help, but do not determine</a:t>
            </a:r>
          </a:p>
          <a:p>
            <a:r>
              <a:rPr lang="en-US" b="1" dirty="0"/>
              <a:t>Functionality and quality attributes are orthogonal</a:t>
            </a:r>
          </a:p>
          <a:p>
            <a:pPr lvl="1"/>
            <a:r>
              <a:rPr lang="en-US" dirty="0"/>
              <a:t>Many ways to implement functionality with varying degrees of quality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553200" y="152400"/>
            <a:ext cx="2362200" cy="1588532"/>
            <a:chOff x="6248400" y="304800"/>
            <a:chExt cx="2362200" cy="1588532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7696200" y="304800"/>
              <a:ext cx="0" cy="12954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6858000" y="914400"/>
              <a:ext cx="17526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6248400" y="762000"/>
              <a:ext cx="663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QA’s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2400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Functions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719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Architecturally Significant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Systems should satisfy requirement</a:t>
            </a:r>
          </a:p>
          <a:p>
            <a:pPr lvl="1"/>
            <a:r>
              <a:rPr lang="en-US" sz="1900" dirty="0"/>
              <a:t>should be designed in this way</a:t>
            </a:r>
          </a:p>
          <a:p>
            <a:pPr lvl="1"/>
            <a:r>
              <a:rPr lang="en-US" sz="1900" dirty="0"/>
              <a:t>not always known in advance</a:t>
            </a:r>
          </a:p>
          <a:p>
            <a:pPr lvl="2"/>
            <a:r>
              <a:rPr lang="en-US" sz="1900" dirty="0"/>
              <a:t>future system development</a:t>
            </a:r>
          </a:p>
          <a:p>
            <a:r>
              <a:rPr lang="en-US" b="1" dirty="0"/>
              <a:t>Architecturally significant requirement </a:t>
            </a:r>
            <a:r>
              <a:rPr lang="en-US" dirty="0"/>
              <a:t>(ASR)</a:t>
            </a:r>
          </a:p>
          <a:p>
            <a:pPr lvl="1"/>
            <a:r>
              <a:rPr lang="en-US" sz="1900" dirty="0"/>
              <a:t>will have a </a:t>
            </a:r>
            <a:r>
              <a:rPr lang="en-US" sz="1900" b="1" dirty="0"/>
              <a:t>significant effect </a:t>
            </a:r>
            <a:r>
              <a:rPr lang="en-US" sz="1900" dirty="0"/>
              <a:t>on the architecture</a:t>
            </a:r>
          </a:p>
          <a:p>
            <a:pPr lvl="2"/>
            <a:r>
              <a:rPr lang="en-US" sz="1900" b="1" dirty="0"/>
              <a:t>significant = high cost of change</a:t>
            </a:r>
          </a:p>
          <a:p>
            <a:pPr lvl="2"/>
            <a:r>
              <a:rPr lang="en-US" sz="1900" dirty="0"/>
              <a:t>user avatar changing VS support 10,000 transaction / sec – which?</a:t>
            </a:r>
          </a:p>
          <a:p>
            <a:r>
              <a:rPr lang="en-US" dirty="0"/>
              <a:t>How do we find those?</a:t>
            </a:r>
          </a:p>
          <a:p>
            <a:pPr lvl="1"/>
            <a:r>
              <a:rPr lang="en-US" dirty="0"/>
              <a:t>requirements! </a:t>
            </a:r>
            <a:r>
              <a:rPr lang="iu-Cans-CA" dirty="0"/>
              <a:t>(⚆ᗝ⚆)</a:t>
            </a:r>
            <a:r>
              <a:rPr lang="en-US" dirty="0"/>
              <a:t> have to identify them</a:t>
            </a:r>
          </a:p>
          <a:p>
            <a:pPr lvl="1"/>
            <a:r>
              <a:rPr lang="en-US" dirty="0"/>
              <a:t>mostly quality NFR</a:t>
            </a:r>
          </a:p>
          <a:p>
            <a:pPr lvl="2"/>
            <a:r>
              <a:rPr lang="en-US" sz="1700" dirty="0"/>
              <a:t>99.99% availability</a:t>
            </a:r>
          </a:p>
          <a:p>
            <a:pPr lvl="2"/>
            <a:r>
              <a:rPr lang="en-US" sz="1700" dirty="0"/>
              <a:t>50 </a:t>
            </a:r>
            <a:r>
              <a:rPr lang="en-US" sz="1700" dirty="0" err="1"/>
              <a:t>ms</a:t>
            </a:r>
            <a:r>
              <a:rPr lang="en-US" sz="1700" dirty="0"/>
              <a:t> response</a:t>
            </a:r>
          </a:p>
          <a:p>
            <a:pPr lvl="2"/>
            <a:r>
              <a:rPr lang="en-US" sz="1700" dirty="0"/>
              <a:t>counter-example – GDPR, business NFR</a:t>
            </a:r>
          </a:p>
        </p:txBody>
      </p:sp>
    </p:spTree>
    <p:extLst>
      <p:ext uri="{BB962C8B-B14F-4D97-AF65-F5344CB8AC3E}">
        <p14:creationId xmlns:p14="http://schemas.microsoft.com/office/powerpoint/2010/main" val="229394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250266"/>
          </a:xfrm>
        </p:spPr>
        <p:txBody>
          <a:bodyPr>
            <a:normAutofit/>
          </a:bodyPr>
          <a:lstStyle/>
          <a:p>
            <a:r>
              <a:rPr lang="en-US" sz="2600" dirty="0"/>
              <a:t>Requirement documents may </a:t>
            </a:r>
          </a:p>
          <a:p>
            <a:pPr lvl="1"/>
            <a:r>
              <a:rPr lang="en-US" dirty="0"/>
              <a:t>not exist</a:t>
            </a:r>
          </a:p>
          <a:p>
            <a:pPr lvl="1"/>
            <a:r>
              <a:rPr lang="en-US" dirty="0"/>
              <a:t>be incomplete</a:t>
            </a:r>
          </a:p>
          <a:p>
            <a:pPr lvl="1"/>
            <a:r>
              <a:rPr lang="en-US" dirty="0"/>
              <a:t>be outdated</a:t>
            </a:r>
          </a:p>
          <a:p>
            <a:pPr lvl="1"/>
            <a:r>
              <a:rPr lang="en-US" dirty="0"/>
              <a:t>focus on functionality (created by muggles)</a:t>
            </a:r>
          </a:p>
          <a:p>
            <a:pPr lvl="1"/>
            <a:r>
              <a:rPr lang="en-US" dirty="0"/>
              <a:t>e.g., we don’t know details, how much time to build it?</a:t>
            </a:r>
          </a:p>
          <a:p>
            <a:r>
              <a:rPr lang="en-US" b="1" dirty="0"/>
              <a:t>Design Quality attributes (ASRs) </a:t>
            </a:r>
            <a:r>
              <a:rPr lang="en-US" dirty="0"/>
              <a:t>may be too high level</a:t>
            </a:r>
            <a:endParaRPr lang="en-US" b="1" dirty="0"/>
          </a:p>
          <a:p>
            <a:pPr lvl="1"/>
            <a:r>
              <a:rPr lang="en-US" dirty="0"/>
              <a:t>“The system shall be modular” </a:t>
            </a:r>
          </a:p>
          <a:p>
            <a:pPr lvl="1"/>
            <a:r>
              <a:rPr lang="en-US" dirty="0"/>
              <a:t>“The system shall be </a:t>
            </a:r>
            <a:r>
              <a:rPr lang="en-US" b="1" dirty="0"/>
              <a:t>easy to use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“The system shall meet users’ performance expectations” ….</a:t>
            </a:r>
          </a:p>
          <a:p>
            <a:pPr lvl="1"/>
            <a:r>
              <a:rPr lang="en-US" dirty="0"/>
              <a:t>=&gt; cannot be used as is</a:t>
            </a:r>
          </a:p>
          <a:p>
            <a:pPr lvl="2"/>
            <a:r>
              <a:rPr lang="en-US" sz="1800" dirty="0"/>
              <a:t>make a guess =&gt; customer is not happy</a:t>
            </a:r>
          </a:p>
        </p:txBody>
      </p:sp>
    </p:spTree>
    <p:extLst>
      <p:ext uri="{BB962C8B-B14F-4D97-AF65-F5344CB8AC3E}">
        <p14:creationId xmlns:p14="http://schemas.microsoft.com/office/powerpoint/2010/main" val="2803174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8084F-6649-0263-D259-29780B342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281-A90C-8EFE-FFF2-542444483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DE315-5632-98B5-376F-A78285548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174066"/>
          </a:xfrm>
        </p:spPr>
        <p:txBody>
          <a:bodyPr>
            <a:normAutofit/>
          </a:bodyPr>
          <a:lstStyle/>
          <a:p>
            <a:r>
              <a:rPr lang="en-US" b="1" dirty="0"/>
              <a:t>Requirements documents</a:t>
            </a:r>
            <a:r>
              <a:rPr lang="en-US" dirty="0"/>
              <a:t> </a:t>
            </a:r>
            <a:r>
              <a:rPr lang="en-US" b="1" dirty="0"/>
              <a:t>implicit</a:t>
            </a:r>
            <a:r>
              <a:rPr lang="en-US" dirty="0"/>
              <a:t> / </a:t>
            </a:r>
            <a:r>
              <a:rPr lang="en-US" b="1" dirty="0"/>
              <a:t>do not include everything</a:t>
            </a:r>
            <a:endParaRPr lang="en-US" dirty="0"/>
          </a:p>
          <a:p>
            <a:pPr lvl="1"/>
            <a:r>
              <a:rPr lang="en-US" dirty="0"/>
              <a:t>ASRs often derive from </a:t>
            </a:r>
            <a:r>
              <a:rPr lang="en-US" b="1" dirty="0"/>
              <a:t>business goals / roadmap</a:t>
            </a:r>
          </a:p>
          <a:p>
            <a:pPr lvl="2"/>
            <a:r>
              <a:rPr lang="en-US" sz="1800" dirty="0"/>
              <a:t>EU launch next year =&gt; i18n, data residency, multi-region, latency, </a:t>
            </a:r>
            <a:r>
              <a:rPr lang="en-US" sz="1800" dirty="0" err="1"/>
              <a:t>etc</a:t>
            </a:r>
            <a:endParaRPr lang="en-US" sz="1800" dirty="0"/>
          </a:p>
          <a:p>
            <a:pPr lvl="1"/>
            <a:r>
              <a:rPr lang="en-US" dirty="0"/>
              <a:t>Development environment</a:t>
            </a:r>
          </a:p>
          <a:p>
            <a:pPr lvl="2"/>
            <a:r>
              <a:rPr lang="en-US" sz="1800" dirty="0"/>
              <a:t>What’s needed to develop the system?</a:t>
            </a:r>
          </a:p>
          <a:p>
            <a:pPr lvl="3"/>
            <a:r>
              <a:rPr lang="en-US" sz="1800" dirty="0"/>
              <a:t>Cloud? Technologies? CI/CD pipelines?</a:t>
            </a:r>
          </a:p>
          <a:p>
            <a:r>
              <a:rPr lang="en-US" dirty="0"/>
              <a:t>An </a:t>
            </a:r>
            <a:r>
              <a:rPr lang="en-US" b="1" dirty="0"/>
              <a:t>architect can’t wait </a:t>
            </a:r>
            <a:r>
              <a:rPr lang="en-US" dirty="0"/>
              <a:t>for “finished” requirements</a:t>
            </a:r>
          </a:p>
          <a:p>
            <a:pPr lvl="1"/>
            <a:r>
              <a:rPr lang="en-US" b="1" dirty="0"/>
              <a:t>Proactive</a:t>
            </a:r>
            <a:r>
              <a:rPr lang="en-US" dirty="0"/>
              <a:t>ly </a:t>
            </a:r>
            <a:r>
              <a:rPr lang="en-US" b="1" dirty="0"/>
              <a:t>interview</a:t>
            </a:r>
            <a:r>
              <a:rPr lang="en-US" dirty="0"/>
              <a:t> stakeholders (PO, IT, users, </a:t>
            </a:r>
            <a:r>
              <a:rPr lang="en-US" dirty="0" err="1"/>
              <a:t>etc</a:t>
            </a:r>
            <a:r>
              <a:rPr lang="en-US" dirty="0"/>
              <a:t>) but also ….</a:t>
            </a:r>
          </a:p>
          <a:p>
            <a:pPr lvl="1"/>
            <a:r>
              <a:rPr lang="en-US" b="1" dirty="0"/>
              <a:t>Suggest</a:t>
            </a:r>
            <a:r>
              <a:rPr lang="en-US" dirty="0"/>
              <a:t> relevant ASR’s for discussion</a:t>
            </a:r>
          </a:p>
          <a:p>
            <a:pPr lvl="2"/>
            <a:r>
              <a:rPr lang="en-US" sz="1800" dirty="0"/>
              <a:t>system is down for 10 minutes daily – is it fine? will take less time</a:t>
            </a:r>
          </a:p>
          <a:p>
            <a:pPr lvl="2"/>
            <a:r>
              <a:rPr lang="en-US" sz="1800" dirty="0"/>
              <a:t>transactions processed once per day - is it fine? will cost less</a:t>
            </a:r>
          </a:p>
          <a:p>
            <a:pPr lvl="2"/>
            <a:r>
              <a:rPr lang="en-US" sz="1800" dirty="0"/>
              <a:t>investigate options – based on ideas</a:t>
            </a:r>
          </a:p>
        </p:txBody>
      </p:sp>
    </p:spTree>
    <p:extLst>
      <p:ext uri="{BB962C8B-B14F-4D97-AF65-F5344CB8AC3E}">
        <p14:creationId xmlns:p14="http://schemas.microsoft.com/office/powerpoint/2010/main" val="18560183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9156</TotalTime>
  <Words>2525</Words>
  <Application>Microsoft Office PowerPoint</Application>
  <PresentationFormat>On-screen Show (4:3)</PresentationFormat>
  <Paragraphs>427</Paragraphs>
  <Slides>33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ＭＳ Ｐゴシック</vt:lpstr>
      <vt:lpstr>Aptos</vt:lpstr>
      <vt:lpstr>Arial</vt:lpstr>
      <vt:lpstr>Calibri</vt:lpstr>
      <vt:lpstr>Calibri Light</vt:lpstr>
      <vt:lpstr>Symbol</vt:lpstr>
      <vt:lpstr>Retrospect</vt:lpstr>
      <vt:lpstr>Requirements and Architecture</vt:lpstr>
      <vt:lpstr>System Requirement Categories</vt:lpstr>
      <vt:lpstr>System Requirement Categories</vt:lpstr>
      <vt:lpstr>System Requirement Categories</vt:lpstr>
      <vt:lpstr>Quality Attribute(QA) Considerations</vt:lpstr>
      <vt:lpstr>Functionality and Architecture </vt:lpstr>
      <vt:lpstr>Architecturally Significant Requirements</vt:lpstr>
      <vt:lpstr>Why is this hard?</vt:lpstr>
      <vt:lpstr>Why is this hard?</vt:lpstr>
      <vt:lpstr>Collaborative Model</vt:lpstr>
      <vt:lpstr>Collaborative Model</vt:lpstr>
      <vt:lpstr>Characteristics of ASRs</vt:lpstr>
      <vt:lpstr>Characteristics of ASRs</vt:lpstr>
      <vt:lpstr>Characteristics of ASRs</vt:lpstr>
      <vt:lpstr>Recognizing ASRs</vt:lpstr>
      <vt:lpstr>Recognizing ASRs</vt:lpstr>
      <vt:lpstr>Architecture: Quality Attributes</vt:lpstr>
      <vt:lpstr>F and N-F and QA =&gt; ASRs</vt:lpstr>
      <vt:lpstr>Business Goals May Drive ASRs</vt:lpstr>
      <vt:lpstr>Business Goals May Drive ASRs</vt:lpstr>
      <vt:lpstr>Business Qualities (System QAs) </vt:lpstr>
      <vt:lpstr>Business Qualities (System QAs) </vt:lpstr>
      <vt:lpstr>Architectural Qualities</vt:lpstr>
      <vt:lpstr>Architectural Qualities</vt:lpstr>
      <vt:lpstr>Traceability Matrix example</vt:lpstr>
      <vt:lpstr>Scenarios and Stories</vt:lpstr>
      <vt:lpstr>Use Cases</vt:lpstr>
      <vt:lpstr>Use Case Descriptions</vt:lpstr>
      <vt:lpstr>“Why Use Cases at All?”</vt:lpstr>
      <vt:lpstr>“Why Use Cases at All?”</vt:lpstr>
      <vt:lpstr>ATM Model: Withdraw Cash Use Case</vt:lpstr>
      <vt:lpstr>ATM Model: Withdraw Cash Use Case (2)</vt:lpstr>
      <vt:lpstr>Conceptual Integrity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and Requirements</dc:title>
  <dc:creator>Robert Kuehl</dc:creator>
  <cp:lastModifiedBy>Dmitry Lukyanov</cp:lastModifiedBy>
  <cp:revision>76</cp:revision>
  <dcterms:created xsi:type="dcterms:W3CDTF">2013-07-01T16:14:41Z</dcterms:created>
  <dcterms:modified xsi:type="dcterms:W3CDTF">2025-08-19T23:50:29Z</dcterms:modified>
</cp:coreProperties>
</file>